
<file path=[Content_Types].xml><?xml version="1.0" encoding="utf-8"?>
<Types xmlns="http://schemas.openxmlformats.org/package/2006/content-types">
  <Default Extension="gif" ContentType="image/gif"/>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8" r:id="rId3"/>
    <p:sldId id="262" r:id="rId4"/>
    <p:sldId id="263" r:id="rId5"/>
    <p:sldId id="264" r:id="rId6"/>
    <p:sldId id="257" r:id="rId7"/>
    <p:sldId id="258" r:id="rId8"/>
    <p:sldId id="259" r:id="rId9"/>
    <p:sldId id="265" r:id="rId10"/>
    <p:sldId id="261" r:id="rId11"/>
    <p:sldId id="266" r:id="rId12"/>
    <p:sldId id="269" r:id="rId13"/>
    <p:sldId id="267" r:id="rId14"/>
    <p:sldId id="283" r:id="rId15"/>
    <p:sldId id="289" r:id="rId16"/>
    <p:sldId id="291" r:id="rId17"/>
    <p:sldId id="277" r:id="rId18"/>
    <p:sldId id="273" r:id="rId19"/>
    <p:sldId id="274" r:id="rId20"/>
    <p:sldId id="275" r:id="rId21"/>
    <p:sldId id="260" r:id="rId22"/>
    <p:sldId id="276" r:id="rId23"/>
    <p:sldId id="278" r:id="rId24"/>
    <p:sldId id="279" r:id="rId25"/>
    <p:sldId id="280" r:id="rId26"/>
    <p:sldId id="290" r:id="rId27"/>
    <p:sldId id="281" r:id="rId28"/>
    <p:sldId id="284" r:id="rId29"/>
    <p:sldId id="282" r:id="rId30"/>
    <p:sldId id="287"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9" d="100"/>
          <a:sy n="79" d="100"/>
        </p:scale>
        <p:origin x="5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468B-60DD-3639-413B-0BBFA90636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DE068D-C7E0-5031-6FE8-A2C128DE2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1200DA-1850-01EA-22A4-874FDFE290D5}"/>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B6390FCB-C000-1459-0F91-09B452590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A8424-137A-0A05-788D-70D63D60EFA0}"/>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05148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EB61-F174-2260-90D0-EB1C7EA736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DF357D-CD74-FBBB-7A4E-B542454CE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F0B22-59D0-6A8C-BDC0-BCB302635FEC}"/>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5A95720B-73F2-D4EB-BE24-F6CCAC00C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BEC5E-8451-7F7E-FEFB-96997A8E0AC3}"/>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4117315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A1A9A-AD8E-04D1-AAA6-C05E25BCE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D2FB6-38D9-AAA1-D6CE-AAB3A175F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7E8D6-ED9F-FCA2-38DA-BAD7A70C1E08}"/>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76BA7094-DD14-AFC4-DD65-3DE1F60F5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7B61D-11FB-0B33-FC7B-C78747AA4AFE}"/>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80997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74C7-A7C5-E768-93D9-A927CAA05A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4183CB-CB43-26DF-E206-28562B160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7C7B1-1048-B786-AA2A-44BB26FBDE56}"/>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0E6BFCB4-C6BD-1709-8ABF-CD9472D1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7D566-013C-A63C-18F2-CAF0206DAB47}"/>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428436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6C3E-E117-25A5-4B71-90C31A69FB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40BFE-1D04-9579-F0E1-EEB9ADB77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15C05-F7FA-EBC9-C5B8-D40BFC571CAE}"/>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6DC39F72-A584-CDE9-1662-E7CB7CD1B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3DDC9-9B7E-446A-A8E7-8A73B924347C}"/>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56600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F4D3-270E-A2CA-13B4-57AB43C1A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46B90-4920-2B0B-19F7-4242CE1B5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C721E1-9933-7686-A7CC-526FBA6C6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1C81B-B01F-4BF7-9D90-CEA08E481C98}"/>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6" name="Footer Placeholder 5">
            <a:extLst>
              <a:ext uri="{FF2B5EF4-FFF2-40B4-BE49-F238E27FC236}">
                <a16:creationId xmlns:a16="http://schemas.microsoft.com/office/drawing/2014/main" id="{E06D0475-1313-D43E-9DCB-F50EC16D1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7F629-1108-EC60-A416-6AE8B6845F73}"/>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51456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DC5-CFE4-9100-9FDB-5606F350FC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9EED8-A61C-E66F-C636-428C5ADFC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2C008-1C5A-91A1-0AB3-531FBB0F4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4D99A1-29FE-5E81-9CBF-8F9E1B4EB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641300-E009-A203-84B8-54DBC94B5D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13078-7B1B-5C9C-42F8-C9379047519D}"/>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8" name="Footer Placeholder 7">
            <a:extLst>
              <a:ext uri="{FF2B5EF4-FFF2-40B4-BE49-F238E27FC236}">
                <a16:creationId xmlns:a16="http://schemas.microsoft.com/office/drawing/2014/main" id="{9D3478AC-0F63-607C-4B7E-9E60C2BB4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85DBA7-E1D9-9595-9C34-1BFD4068D6E8}"/>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15357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8D8F-5F0C-DF47-D6B0-BC0514969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F9B80-C999-2CC3-7A31-955252013AB8}"/>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4" name="Footer Placeholder 3">
            <a:extLst>
              <a:ext uri="{FF2B5EF4-FFF2-40B4-BE49-F238E27FC236}">
                <a16:creationId xmlns:a16="http://schemas.microsoft.com/office/drawing/2014/main" id="{7619C1D1-1BC5-56B0-1DA0-A15AA1E62E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5486EF-BC25-1898-CCB1-064E9CC78E6E}"/>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58661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E22EB6-936E-B272-BD87-BB0E510866C6}"/>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3" name="Footer Placeholder 2">
            <a:extLst>
              <a:ext uri="{FF2B5EF4-FFF2-40B4-BE49-F238E27FC236}">
                <a16:creationId xmlns:a16="http://schemas.microsoft.com/office/drawing/2014/main" id="{A1B1816B-1C3A-F706-C2DA-62D60A63F6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52E01-DFD3-AC39-3EC1-B0FB5D8EA2E3}"/>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28553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A35E-8AF5-24F8-1D98-5999AA53D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61270-FDA4-04B4-ECEC-50B55322A9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1E73F-CD77-8A8B-89C2-963199914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A5747-BEAE-CEDF-F4C6-59C9238C5FE0}"/>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6" name="Footer Placeholder 5">
            <a:extLst>
              <a:ext uri="{FF2B5EF4-FFF2-40B4-BE49-F238E27FC236}">
                <a16:creationId xmlns:a16="http://schemas.microsoft.com/office/drawing/2014/main" id="{277432D5-F023-04F9-A4B3-BE9657E2C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77613-5623-0682-B541-3311CE752F93}"/>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286951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ABE5-7BD2-7F07-BA63-0B4036CA5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6FA406-5D2F-E99A-23BE-D2F068027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E12C7B-949E-75BA-F2AF-0D0344EB5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0491A-20FA-1B65-E7E0-ACEA492B7AAB}"/>
              </a:ext>
            </a:extLst>
          </p:cNvPr>
          <p:cNvSpPr>
            <a:spLocks noGrp="1"/>
          </p:cNvSpPr>
          <p:nvPr>
            <p:ph type="dt" sz="half" idx="10"/>
          </p:nvPr>
        </p:nvSpPr>
        <p:spPr/>
        <p:txBody>
          <a:bodyPr/>
          <a:lstStyle/>
          <a:p>
            <a:fld id="{7FD06FC7-1639-44EB-BF16-14FF40A16395}" type="datetimeFigureOut">
              <a:rPr lang="en-US" smtClean="0"/>
              <a:t>9/15/2023</a:t>
            </a:fld>
            <a:endParaRPr lang="en-US"/>
          </a:p>
        </p:txBody>
      </p:sp>
      <p:sp>
        <p:nvSpPr>
          <p:cNvPr id="6" name="Footer Placeholder 5">
            <a:extLst>
              <a:ext uri="{FF2B5EF4-FFF2-40B4-BE49-F238E27FC236}">
                <a16:creationId xmlns:a16="http://schemas.microsoft.com/office/drawing/2014/main" id="{5C64DA94-0544-1FE5-CDB6-5E964CA5E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EA109-1401-EC31-CF4B-62E6CB9489C4}"/>
              </a:ext>
            </a:extLst>
          </p:cNvPr>
          <p:cNvSpPr>
            <a:spLocks noGrp="1"/>
          </p:cNvSpPr>
          <p:nvPr>
            <p:ph type="sldNum" sz="quarter" idx="12"/>
          </p:nvPr>
        </p:nvSpPr>
        <p:spPr/>
        <p:txBody>
          <a:bodyPr/>
          <a:lstStyle/>
          <a:p>
            <a:fld id="{3CCD51F3-3BD9-4963-8829-AA5EAB160F7A}" type="slidenum">
              <a:rPr lang="en-US" smtClean="0"/>
              <a:t>‹#›</a:t>
            </a:fld>
            <a:endParaRPr lang="en-US"/>
          </a:p>
        </p:txBody>
      </p:sp>
    </p:spTree>
    <p:extLst>
      <p:ext uri="{BB962C8B-B14F-4D97-AF65-F5344CB8AC3E}">
        <p14:creationId xmlns:p14="http://schemas.microsoft.com/office/powerpoint/2010/main" val="151039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B4C5D-1615-CA60-26C4-1D344B4DF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12638B-D5C3-9D4D-F91F-A32E2EC4D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9799B-6555-45F9-CE10-0A4A0B6A9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06FC7-1639-44EB-BF16-14FF40A16395}" type="datetimeFigureOut">
              <a:rPr lang="en-US" smtClean="0"/>
              <a:t>9/15/2023</a:t>
            </a:fld>
            <a:endParaRPr lang="en-US"/>
          </a:p>
        </p:txBody>
      </p:sp>
      <p:sp>
        <p:nvSpPr>
          <p:cNvPr id="5" name="Footer Placeholder 4">
            <a:extLst>
              <a:ext uri="{FF2B5EF4-FFF2-40B4-BE49-F238E27FC236}">
                <a16:creationId xmlns:a16="http://schemas.microsoft.com/office/drawing/2014/main" id="{4CB860BA-4A57-7E73-1813-959AB21CF5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70304-A400-7A99-FD69-1A6690211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D51F3-3BD9-4963-8829-AA5EAB160F7A}" type="slidenum">
              <a:rPr lang="en-US" smtClean="0"/>
              <a:t>‹#›</a:t>
            </a:fld>
            <a:endParaRPr lang="en-US"/>
          </a:p>
        </p:txBody>
      </p:sp>
    </p:spTree>
    <p:extLst>
      <p:ext uri="{BB962C8B-B14F-4D97-AF65-F5344CB8AC3E}">
        <p14:creationId xmlns:p14="http://schemas.microsoft.com/office/powerpoint/2010/main" val="525330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AuwOwqzT6rk?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ature.org/en-us/get-involved/how-to-help/carbon-footprint-calculator/" TargetMode="External"/><Relationship Id="rId2" Type="http://schemas.openxmlformats.org/officeDocument/2006/relationships/hyperlink" Target="https://www.nature.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pa.gov/climate-change"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5" Type="http://schemas.openxmlformats.org/officeDocument/2006/relationships/hyperlink" Target="https://skepticalscience.com/" TargetMode="External"/><Relationship Id="rId4" Type="http://schemas.openxmlformats.org/officeDocument/2006/relationships/hyperlink" Target="http://www.usgs.gov/science/science-explorer/climat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F0EF-452D-A327-8A80-8183D955BA31}"/>
              </a:ext>
            </a:extLst>
          </p:cNvPr>
          <p:cNvSpPr>
            <a:spLocks noGrp="1"/>
          </p:cNvSpPr>
          <p:nvPr>
            <p:ph type="title"/>
          </p:nvPr>
        </p:nvSpPr>
        <p:spPr>
          <a:xfrm>
            <a:off x="94594" y="1266497"/>
            <a:ext cx="4782206" cy="1600200"/>
          </a:xfrm>
        </p:spPr>
        <p:txBody>
          <a:bodyPr>
            <a:noAutofit/>
          </a:bodyPr>
          <a:lstStyle/>
          <a:p>
            <a:pPr algn="ctr"/>
            <a:r>
              <a:rPr lang="en-US" sz="6600" b="1" dirty="0">
                <a:latin typeface="Arial" panose="020B0604020202020204" pitchFamily="34" charset="0"/>
                <a:cs typeface="Arial" panose="020B0604020202020204" pitchFamily="34" charset="0"/>
              </a:rPr>
              <a:t>CLIMATE CHANGE</a:t>
            </a:r>
          </a:p>
        </p:txBody>
      </p:sp>
      <p:pic>
        <p:nvPicPr>
          <p:cNvPr id="5" name="Content Placeholder 4">
            <a:extLst>
              <a:ext uri="{FF2B5EF4-FFF2-40B4-BE49-F238E27FC236}">
                <a16:creationId xmlns:a16="http://schemas.microsoft.com/office/drawing/2014/main" id="{8C8EDD7F-B4A0-6E30-8D09-7F63C922A1A5}"/>
              </a:ext>
            </a:extLst>
          </p:cNvPr>
          <p:cNvPicPr>
            <a:picLocks noGrp="1" noChangeAspect="1"/>
          </p:cNvPicPr>
          <p:nvPr>
            <p:ph idx="1"/>
          </p:nvPr>
        </p:nvPicPr>
        <p:blipFill>
          <a:blip r:embed="rId2"/>
          <a:stretch>
            <a:fillRect/>
          </a:stretch>
        </p:blipFill>
        <p:spPr>
          <a:xfrm>
            <a:off x="5002925" y="157875"/>
            <a:ext cx="6570006" cy="6570006"/>
          </a:xfrm>
          <a:prstGeom prst="rect">
            <a:avLst/>
          </a:prstGeom>
        </p:spPr>
      </p:pic>
      <p:sp>
        <p:nvSpPr>
          <p:cNvPr id="4" name="Text Placeholder 3">
            <a:extLst>
              <a:ext uri="{FF2B5EF4-FFF2-40B4-BE49-F238E27FC236}">
                <a16:creationId xmlns:a16="http://schemas.microsoft.com/office/drawing/2014/main" id="{18B3AD1B-53BE-7550-24E4-05746D91C4AF}"/>
              </a:ext>
            </a:extLst>
          </p:cNvPr>
          <p:cNvSpPr>
            <a:spLocks noGrp="1"/>
          </p:cNvSpPr>
          <p:nvPr>
            <p:ph type="body" sz="half" idx="2"/>
          </p:nvPr>
        </p:nvSpPr>
        <p:spPr>
          <a:xfrm>
            <a:off x="419374" y="4075386"/>
            <a:ext cx="3932237" cy="1074683"/>
          </a:xfrm>
        </p:spPr>
        <p:txBody>
          <a:bodyPr>
            <a:normAutofit fontScale="92500" lnSpcReduction="20000"/>
          </a:bodyPr>
          <a:lstStyle/>
          <a:p>
            <a:pPr algn="ctr"/>
            <a:r>
              <a:rPr lang="en-US" sz="2400" dirty="0">
                <a:latin typeface="Arial" panose="020B0604020202020204" pitchFamily="34" charset="0"/>
                <a:cs typeface="Arial" panose="020B0604020202020204" pitchFamily="34" charset="0"/>
              </a:rPr>
              <a:t>Joseph Karl Drosendahl</a:t>
            </a:r>
          </a:p>
          <a:p>
            <a:pPr algn="ctr"/>
            <a:r>
              <a:rPr lang="en-US" sz="2400" dirty="0">
                <a:latin typeface="Arial" panose="020B0604020202020204" pitchFamily="34" charset="0"/>
                <a:cs typeface="Arial" panose="020B0604020202020204" pitchFamily="34" charset="0"/>
              </a:rPr>
              <a:t>Geology Program</a:t>
            </a:r>
          </a:p>
          <a:p>
            <a:pPr algn="ctr"/>
            <a:r>
              <a:rPr lang="en-US" sz="2400" dirty="0">
                <a:latin typeface="Arial" panose="020B0604020202020204" pitchFamily="34" charset="0"/>
                <a:cs typeface="Arial" panose="020B0604020202020204" pitchFamily="34" charset="0"/>
              </a:rPr>
              <a:t>Phoenix College</a:t>
            </a:r>
          </a:p>
        </p:txBody>
      </p:sp>
    </p:spTree>
    <p:extLst>
      <p:ext uri="{BB962C8B-B14F-4D97-AF65-F5344CB8AC3E}">
        <p14:creationId xmlns:p14="http://schemas.microsoft.com/office/powerpoint/2010/main" val="285384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lanet earth with a blue background&#10;&#10;Description automatically generated">
            <a:extLst>
              <a:ext uri="{FF2B5EF4-FFF2-40B4-BE49-F238E27FC236}">
                <a16:creationId xmlns:a16="http://schemas.microsoft.com/office/drawing/2014/main" id="{1F59D631-4B79-2E72-DA74-4838298B229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49287" y="365125"/>
            <a:ext cx="10893425" cy="6127750"/>
          </a:xfrm>
        </p:spPr>
      </p:pic>
    </p:spTree>
    <p:extLst>
      <p:ext uri="{BB962C8B-B14F-4D97-AF65-F5344CB8AC3E}">
        <p14:creationId xmlns:p14="http://schemas.microsoft.com/office/powerpoint/2010/main" val="79300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2D04-4D81-67C6-B1D5-09DC7428BF83}"/>
              </a:ext>
            </a:extLst>
          </p:cNvPr>
          <p:cNvSpPr>
            <a:spLocks noGrp="1"/>
          </p:cNvSpPr>
          <p:nvPr>
            <p:ph type="title"/>
          </p:nvPr>
        </p:nvSpPr>
        <p:spPr/>
        <p:txBody>
          <a:bodyPr>
            <a:normAutofit/>
          </a:bodyPr>
          <a:lstStyle/>
          <a:p>
            <a:pPr algn="ct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CURRENT POTENTIAL CAUSES OF </a:t>
            </a:r>
            <a:b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CLIMATE CHANGE</a:t>
            </a:r>
            <a:endParaRPr lang="en-US" b="1" dirty="0"/>
          </a:p>
        </p:txBody>
      </p:sp>
      <p:sp>
        <p:nvSpPr>
          <p:cNvPr id="3" name="Content Placeholder 2">
            <a:extLst>
              <a:ext uri="{FF2B5EF4-FFF2-40B4-BE49-F238E27FC236}">
                <a16:creationId xmlns:a16="http://schemas.microsoft.com/office/drawing/2014/main" id="{2712EBA3-49C5-6E56-CEAC-492F2B5788B0}"/>
              </a:ext>
            </a:extLst>
          </p:cNvPr>
          <p:cNvSpPr>
            <a:spLocks noGrp="1"/>
          </p:cNvSpPr>
          <p:nvPr>
            <p:ph idx="1"/>
          </p:nvPr>
        </p:nvSpPr>
        <p:spPr/>
        <p:txBody>
          <a:bodyPr>
            <a:normAutofit lnSpcReduction="10000"/>
          </a:bodyPr>
          <a:lstStyle/>
          <a:p>
            <a:pPr marL="0" marR="0" lvl="0" indent="0">
              <a:lnSpc>
                <a:spcPct val="107000"/>
              </a:lnSpc>
              <a:spcBef>
                <a:spcPts val="0"/>
              </a:spcBef>
              <a:spcAft>
                <a:spcPts val="0"/>
              </a:spcAft>
              <a:buNone/>
            </a:pPr>
            <a:r>
              <a:rPr lang="en-US" b="1" dirty="0">
                <a:latin typeface="Arial" panose="020B0604020202020204" pitchFamily="34" charset="0"/>
                <a:ea typeface="Calibri" panose="020F0502020204030204" pitchFamily="34" charset="0"/>
                <a:cs typeface="Times New Roman" panose="02020603050405020304" pitchFamily="18" charset="0"/>
              </a:rPr>
              <a:t>Natural Sources of Greenhouse gases</a:t>
            </a:r>
          </a:p>
          <a:p>
            <a:pPr marL="742950" marR="0" lvl="1" indent="-28575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Volcanoes</a:t>
            </a:r>
          </a:p>
          <a:p>
            <a:pPr lvl="2">
              <a:lnSpc>
                <a:spcPct val="107000"/>
              </a:lnSpc>
              <a:spcBef>
                <a:spcPts val="0"/>
              </a:spcBef>
              <a:buFont typeface="Wingdings" panose="05000000000000000000" pitchFamily="2" charset="2"/>
              <a:buChar char=""/>
            </a:pPr>
            <a:r>
              <a:rPr lang="en-US" sz="2800" dirty="0">
                <a:latin typeface="Arial" panose="020B0604020202020204" pitchFamily="34" charset="0"/>
                <a:ea typeface="Calibri" panose="020F0502020204030204" pitchFamily="34" charset="0"/>
                <a:cs typeface="Times New Roman" panose="02020603050405020304" pitchFamily="18" charset="0"/>
              </a:rPr>
              <a:t>Volcanic ash: short term decrease in global temperature</a:t>
            </a:r>
          </a:p>
          <a:p>
            <a:pPr lvl="2">
              <a:lnSpc>
                <a:spcPct val="107000"/>
              </a:lnSpc>
              <a:spcBef>
                <a:spcPts val="0"/>
              </a:spcBef>
              <a:buFont typeface="Wingdings" panose="05000000000000000000" pitchFamily="2" charset="2"/>
              <a:buChar char=""/>
            </a:pPr>
            <a:r>
              <a:rPr lang="en-US" sz="2800" dirty="0">
                <a:latin typeface="Arial" panose="020B0604020202020204" pitchFamily="34" charset="0"/>
                <a:ea typeface="Calibri" panose="020F0502020204030204" pitchFamily="34" charset="0"/>
                <a:cs typeface="Times New Roman" panose="02020603050405020304" pitchFamily="18" charset="0"/>
              </a:rPr>
              <a:t>Greenhouse gases: increases global temperature</a:t>
            </a:r>
          </a:p>
          <a:p>
            <a:pPr marL="742950" marR="0" lvl="1" indent="-28575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Plants (increases O</a:t>
            </a:r>
            <a:r>
              <a:rPr lang="en-US" sz="2800" baseline="-25000" dirty="0">
                <a:latin typeface="Arial" panose="020B0604020202020204" pitchFamily="34" charset="0"/>
                <a:ea typeface="Calibri" panose="020F0502020204030204" pitchFamily="34" charset="0"/>
                <a:cs typeface="Times New Roman" panose="02020603050405020304" pitchFamily="18" charset="0"/>
              </a:rPr>
              <a:t>2</a:t>
            </a:r>
            <a:r>
              <a:rPr lang="en-US" sz="2800" dirty="0">
                <a:latin typeface="Arial" panose="020B0604020202020204" pitchFamily="34" charset="0"/>
                <a:ea typeface="Calibri" panose="020F0502020204030204" pitchFamily="34" charset="0"/>
                <a:cs typeface="Times New Roman" panose="02020603050405020304" pitchFamily="18" charset="0"/>
              </a:rPr>
              <a:t> levels, decreases global temperatures)</a:t>
            </a:r>
          </a:p>
          <a:p>
            <a:pPr marL="0" marR="0" lvl="1" indent="0">
              <a:lnSpc>
                <a:spcPct val="107000"/>
              </a:lnSpc>
              <a:spcBef>
                <a:spcPts val="0"/>
              </a:spcBef>
              <a:spcAft>
                <a:spcPts val="0"/>
              </a:spcAft>
              <a:buNone/>
            </a:pP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0" marR="0" lvl="1" indent="0">
              <a:lnSpc>
                <a:spcPct val="107000"/>
              </a:lnSpc>
              <a:spcBef>
                <a:spcPts val="0"/>
              </a:spcBef>
              <a:spcAft>
                <a:spcPts val="0"/>
              </a:spcAft>
              <a:buNone/>
            </a:pPr>
            <a:r>
              <a:rPr lang="en-US" sz="2800" b="1" dirty="0">
                <a:latin typeface="Arial" panose="020B0604020202020204" pitchFamily="34" charset="0"/>
                <a:ea typeface="Calibri" panose="020F0502020204030204" pitchFamily="34" charset="0"/>
                <a:cs typeface="Times New Roman" panose="02020603050405020304" pitchFamily="18" charset="0"/>
              </a:rPr>
              <a:t>Human Source of Greenhouse gases</a:t>
            </a:r>
          </a:p>
          <a:p>
            <a:pPr marR="0" lvl="1" indent="-34290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Use of fossil fuels (i.e., coal, petroleum &amp; natural gas) increases greenhouse gases which increases global temperatures</a:t>
            </a:r>
            <a:endParaRPr lang="en-US" sz="2800" dirty="0"/>
          </a:p>
        </p:txBody>
      </p:sp>
    </p:spTree>
    <p:extLst>
      <p:ext uri="{BB962C8B-B14F-4D97-AF65-F5344CB8AC3E}">
        <p14:creationId xmlns:p14="http://schemas.microsoft.com/office/powerpoint/2010/main" val="241393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61F0-EBC5-675A-9315-8988D22909E0}"/>
              </a:ext>
            </a:extLst>
          </p:cNvPr>
          <p:cNvSpPr>
            <a:spLocks noGrp="1"/>
          </p:cNvSpPr>
          <p:nvPr>
            <p:ph type="title"/>
          </p:nvPr>
        </p:nvSpPr>
        <p:spPr/>
        <p:txBody>
          <a:bodyPr>
            <a:noAutofit/>
          </a:bodyPr>
          <a:lstStyle/>
          <a:p>
            <a:pPr algn="ct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WHAT IS CAUSING THE CURRENT CLIMATE CHANGE?</a:t>
            </a:r>
            <a:b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04210B27-86A6-6518-AA32-424DC4C339FE}"/>
              </a:ext>
            </a:extLst>
          </p:cNvPr>
          <p:cNvSpPr>
            <a:spLocks noGrp="1"/>
          </p:cNvSpPr>
          <p:nvPr>
            <p:ph sz="half" idx="1"/>
          </p:nvPr>
        </p:nvSpPr>
        <p:spPr>
          <a:xfrm>
            <a:off x="838200" y="1825625"/>
            <a:ext cx="4248150" cy="4351338"/>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Sun’s output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current output is static or decreasing</a:t>
            </a:r>
          </a:p>
          <a:p>
            <a:endParaRPr lang="en-US" dirty="0"/>
          </a:p>
        </p:txBody>
      </p:sp>
      <p:pic>
        <p:nvPicPr>
          <p:cNvPr id="5" name="Content Placeholder 4">
            <a:extLst>
              <a:ext uri="{FF2B5EF4-FFF2-40B4-BE49-F238E27FC236}">
                <a16:creationId xmlns:a16="http://schemas.microsoft.com/office/drawing/2014/main" id="{1DCF576E-E764-CE71-F989-14EB7289E1DB}"/>
              </a:ext>
            </a:extLst>
          </p:cNvPr>
          <p:cNvPicPr>
            <a:picLocks noGrp="1" noChangeAspect="1"/>
          </p:cNvPicPr>
          <p:nvPr>
            <p:ph sz="half" idx="2"/>
          </p:nvPr>
        </p:nvPicPr>
        <p:blipFill>
          <a:blip r:embed="rId2"/>
          <a:stretch>
            <a:fillRect/>
          </a:stretch>
        </p:blipFill>
        <p:spPr>
          <a:xfrm>
            <a:off x="5372100" y="1825625"/>
            <a:ext cx="5902269" cy="4615073"/>
          </a:xfrm>
          <a:prstGeom prst="rect">
            <a:avLst/>
          </a:prstGeom>
        </p:spPr>
      </p:pic>
    </p:spTree>
    <p:extLst>
      <p:ext uri="{BB962C8B-B14F-4D97-AF65-F5344CB8AC3E}">
        <p14:creationId xmlns:p14="http://schemas.microsoft.com/office/powerpoint/2010/main" val="225252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2C99-9ECB-1751-1157-6583EC3155A9}"/>
              </a:ext>
            </a:extLst>
          </p:cNvPr>
          <p:cNvSpPr>
            <a:spLocks noGrp="1"/>
          </p:cNvSpPr>
          <p:nvPr>
            <p:ph type="title"/>
          </p:nvPr>
        </p:nvSpPr>
        <p:spPr/>
        <p:txBody>
          <a:bodyPr>
            <a:noAutofit/>
          </a:bodyPr>
          <a:lstStyle/>
          <a:p>
            <a:pPr algn="ctr"/>
            <a:r>
              <a:rPr lang="en-US" b="1" dirty="0">
                <a:latin typeface="Arial" panose="020B0604020202020204" pitchFamily="34" charset="0"/>
                <a:ea typeface="Calibri" panose="020F0502020204030204" pitchFamily="34" charset="0"/>
                <a:cs typeface="Times New Roman" panose="02020603050405020304" pitchFamily="18" charset="0"/>
              </a:rPr>
              <a:t>WHAT IS CAUSING THE CURRENT CLIMATE CHANGE?</a:t>
            </a:r>
            <a:endParaRPr lang="en-US" b="1" dirty="0"/>
          </a:p>
        </p:txBody>
      </p:sp>
      <p:sp>
        <p:nvSpPr>
          <p:cNvPr id="3" name="Content Placeholder 2">
            <a:extLst>
              <a:ext uri="{FF2B5EF4-FFF2-40B4-BE49-F238E27FC236}">
                <a16:creationId xmlns:a16="http://schemas.microsoft.com/office/drawing/2014/main" id="{05BCD23A-AD48-9E9C-EE55-F49E93C589D0}"/>
              </a:ext>
            </a:extLst>
          </p:cNvPr>
          <p:cNvSpPr>
            <a:spLocks noGrp="1"/>
          </p:cNvSpPr>
          <p:nvPr>
            <p:ph idx="1"/>
          </p:nvPr>
        </p:nvSpPr>
        <p:spPr>
          <a:xfrm>
            <a:off x="838200" y="1930400"/>
            <a:ext cx="10515600" cy="4351338"/>
          </a:xfrm>
        </p:spPr>
        <p:txBody>
          <a:bodyPr/>
          <a:lstStyle/>
          <a:p>
            <a:pPr marL="0" indent="0">
              <a:buNone/>
            </a:pPr>
            <a:r>
              <a:rPr lang="en-US" b="1" dirty="0">
                <a:latin typeface="Arial" panose="020B0604020202020204" pitchFamily="34" charset="0"/>
                <a:ea typeface="Calibri" panose="020F0502020204030204" pitchFamily="34" charset="0"/>
                <a:cs typeface="Times New Roman" panose="02020603050405020304" pitchFamily="18" charset="0"/>
              </a:rPr>
              <a:t>Earth’s orbit: </a:t>
            </a:r>
          </a:p>
          <a:p>
            <a:pPr lvl="1">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results in long term climate changes, unlike current climate change.</a:t>
            </a:r>
          </a:p>
          <a:p>
            <a:pPr marL="0" indent="0">
              <a:buNone/>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b="1" dirty="0">
                <a:latin typeface="Arial" panose="020B0604020202020204" pitchFamily="34" charset="0"/>
                <a:ea typeface="Calibri" panose="020F0502020204030204" pitchFamily="34" charset="0"/>
                <a:cs typeface="Times New Roman" panose="02020603050405020304" pitchFamily="18" charset="0"/>
              </a:rPr>
              <a:t>Volcanoes:</a:t>
            </a:r>
            <a:r>
              <a:rPr lang="en-US" dirty="0">
                <a:latin typeface="Arial" panose="020B0604020202020204" pitchFamily="34" charset="0"/>
                <a:ea typeface="Calibri" panose="020F0502020204030204" pitchFamily="34" charset="0"/>
                <a:cs typeface="Times New Roman" panose="02020603050405020304" pitchFamily="18" charset="0"/>
              </a:rPr>
              <a:t> </a:t>
            </a:r>
          </a:p>
          <a:p>
            <a:pPr lvl="1">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no great increase in current eruptions</a:t>
            </a:r>
          </a:p>
          <a:p>
            <a:pPr lvl="1">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current volcanic eruptions produces 100 times less amount of CO</a:t>
            </a:r>
            <a:r>
              <a:rPr lang="en-US" sz="2800" baseline="-25000" dirty="0">
                <a:latin typeface="Arial" panose="020B0604020202020204" pitchFamily="34" charset="0"/>
                <a:ea typeface="Calibri" panose="020F0502020204030204" pitchFamily="34" charset="0"/>
                <a:cs typeface="Times New Roman" panose="02020603050405020304" pitchFamily="18" charset="0"/>
              </a:rPr>
              <a:t>2</a:t>
            </a:r>
            <a:r>
              <a:rPr lang="en-US" sz="2800" dirty="0">
                <a:latin typeface="Arial" panose="020B0604020202020204" pitchFamily="34" charset="0"/>
                <a:ea typeface="Calibri" panose="020F0502020204030204" pitchFamily="34" charset="0"/>
                <a:cs typeface="Times New Roman" panose="02020603050405020304" pitchFamily="18" charset="0"/>
              </a:rPr>
              <a:t> than humans</a:t>
            </a:r>
          </a:p>
          <a:p>
            <a:endParaRPr lang="en-US" dirty="0"/>
          </a:p>
        </p:txBody>
      </p:sp>
    </p:spTree>
    <p:extLst>
      <p:ext uri="{BB962C8B-B14F-4D97-AF65-F5344CB8AC3E}">
        <p14:creationId xmlns:p14="http://schemas.microsoft.com/office/powerpoint/2010/main" val="220160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756A-4CEB-7B64-8B89-CB1C4C764CDA}"/>
              </a:ext>
            </a:extLst>
          </p:cNvPr>
          <p:cNvSpPr>
            <a:spLocks noGrp="1"/>
          </p:cNvSpPr>
          <p:nvPr>
            <p:ph type="title"/>
          </p:nvPr>
        </p:nvSpPr>
        <p:spPr/>
        <p:txBody>
          <a:bodyPr>
            <a:normAutofit/>
          </a:bodyPr>
          <a:lstStyle/>
          <a:p>
            <a:pPr algn="ct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WHAT IS CAUSING THE CURRENT CLIMATE CHANGE?</a:t>
            </a:r>
            <a:endParaRPr lang="en-US" b="1" dirty="0"/>
          </a:p>
        </p:txBody>
      </p:sp>
      <p:sp>
        <p:nvSpPr>
          <p:cNvPr id="3" name="Content Placeholder 2">
            <a:extLst>
              <a:ext uri="{FF2B5EF4-FFF2-40B4-BE49-F238E27FC236}">
                <a16:creationId xmlns:a16="http://schemas.microsoft.com/office/drawing/2014/main" id="{259E5ACC-3427-9108-6AB6-2DE405C7514D}"/>
              </a:ext>
            </a:extLst>
          </p:cNvPr>
          <p:cNvSpPr>
            <a:spLocks noGrp="1"/>
          </p:cNvSpPr>
          <p:nvPr>
            <p:ph sz="half" idx="1"/>
          </p:nvPr>
        </p:nvSpPr>
        <p:spPr>
          <a:xfrm>
            <a:off x="838200" y="1825625"/>
            <a:ext cx="4419600"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So, that leaves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humans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as the main cause of the current climate change, due to the use of fossil fuels.</a:t>
            </a:r>
          </a:p>
          <a:p>
            <a:endParaRPr lang="en-US" dirty="0"/>
          </a:p>
        </p:txBody>
      </p:sp>
      <p:sp>
        <p:nvSpPr>
          <p:cNvPr id="7" name="Content Placeholder 6">
            <a:extLst>
              <a:ext uri="{FF2B5EF4-FFF2-40B4-BE49-F238E27FC236}">
                <a16:creationId xmlns:a16="http://schemas.microsoft.com/office/drawing/2014/main" id="{BE098387-BD5A-BB74-6E71-C1895C271835}"/>
              </a:ext>
            </a:extLst>
          </p:cNvPr>
          <p:cNvSpPr>
            <a:spLocks noGrp="1"/>
          </p:cNvSpPr>
          <p:nvPr>
            <p:ph sz="half" idx="2"/>
          </p:nvPr>
        </p:nvSpPr>
        <p:spPr>
          <a:xfrm>
            <a:off x="5381625" y="1533525"/>
            <a:ext cx="5972175" cy="46434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CARBON DIOXIDE LEVELS</a:t>
            </a:r>
          </a:p>
          <a:p>
            <a:pPr marL="0" indent="0" algn="ctr">
              <a:buNone/>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A69410C-435F-C88B-482E-C2C3AC8BCF89}"/>
              </a:ext>
            </a:extLst>
          </p:cNvPr>
          <p:cNvPicPr>
            <a:picLocks noChangeAspect="1"/>
          </p:cNvPicPr>
          <p:nvPr/>
        </p:nvPicPr>
        <p:blipFill>
          <a:blip r:embed="rId2"/>
          <a:stretch>
            <a:fillRect/>
          </a:stretch>
        </p:blipFill>
        <p:spPr>
          <a:xfrm>
            <a:off x="5772150" y="2752725"/>
            <a:ext cx="5510698" cy="3740150"/>
          </a:xfrm>
          <a:prstGeom prst="rect">
            <a:avLst/>
          </a:prstGeom>
        </p:spPr>
      </p:pic>
    </p:spTree>
    <p:extLst>
      <p:ext uri="{BB962C8B-B14F-4D97-AF65-F5344CB8AC3E}">
        <p14:creationId xmlns:p14="http://schemas.microsoft.com/office/powerpoint/2010/main" val="4241850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9164-D74F-A4A9-1FA8-18DC6078B987}"/>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CARBON DIOXIDE LEVELS AT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MAUNA LOA, HAWAII</a:t>
            </a:r>
          </a:p>
        </p:txBody>
      </p:sp>
      <p:pic>
        <p:nvPicPr>
          <p:cNvPr id="4" name="Content Placeholder 3">
            <a:extLst>
              <a:ext uri="{FF2B5EF4-FFF2-40B4-BE49-F238E27FC236}">
                <a16:creationId xmlns:a16="http://schemas.microsoft.com/office/drawing/2014/main" id="{23417014-C01A-08D1-0ACC-DA3BBEF2A7B0}"/>
              </a:ext>
            </a:extLst>
          </p:cNvPr>
          <p:cNvPicPr>
            <a:picLocks noGrp="1" noChangeAspect="1"/>
          </p:cNvPicPr>
          <p:nvPr>
            <p:ph idx="1"/>
          </p:nvPr>
        </p:nvPicPr>
        <p:blipFill>
          <a:blip r:embed="rId2"/>
          <a:stretch>
            <a:fillRect/>
          </a:stretch>
        </p:blipFill>
        <p:spPr>
          <a:xfrm>
            <a:off x="1846560" y="1943894"/>
            <a:ext cx="8222350" cy="4625072"/>
          </a:xfrm>
          <a:prstGeom prst="rect">
            <a:avLst/>
          </a:prstGeom>
        </p:spPr>
      </p:pic>
    </p:spTree>
    <p:extLst>
      <p:ext uri="{BB962C8B-B14F-4D97-AF65-F5344CB8AC3E}">
        <p14:creationId xmlns:p14="http://schemas.microsoft.com/office/powerpoint/2010/main" val="325977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DF10-2D01-581B-8451-C836D2C167B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WORLD POPULATION GROWTH</a:t>
            </a:r>
            <a:br>
              <a:rPr lang="en-US" sz="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(Notice the similarity with the previous graph)</a:t>
            </a:r>
          </a:p>
        </p:txBody>
      </p:sp>
      <p:pic>
        <p:nvPicPr>
          <p:cNvPr id="4" name="Content Placeholder 3">
            <a:extLst>
              <a:ext uri="{FF2B5EF4-FFF2-40B4-BE49-F238E27FC236}">
                <a16:creationId xmlns:a16="http://schemas.microsoft.com/office/drawing/2014/main" id="{91D6670E-0680-F4F2-AD50-D139EF94DC21}"/>
              </a:ext>
            </a:extLst>
          </p:cNvPr>
          <p:cNvPicPr>
            <a:picLocks noGrp="1" noChangeAspect="1"/>
          </p:cNvPicPr>
          <p:nvPr>
            <p:ph idx="1"/>
          </p:nvPr>
        </p:nvPicPr>
        <p:blipFill>
          <a:blip r:embed="rId2"/>
          <a:stretch>
            <a:fillRect/>
          </a:stretch>
        </p:blipFill>
        <p:spPr>
          <a:xfrm>
            <a:off x="2578543" y="1690688"/>
            <a:ext cx="7310416" cy="4802187"/>
          </a:xfrm>
          <a:prstGeom prst="rect">
            <a:avLst/>
          </a:prstGeom>
        </p:spPr>
      </p:pic>
    </p:spTree>
    <p:extLst>
      <p:ext uri="{BB962C8B-B14F-4D97-AF65-F5344CB8AC3E}">
        <p14:creationId xmlns:p14="http://schemas.microsoft.com/office/powerpoint/2010/main" val="4126725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F841-EA32-8B77-45E3-B9A67C840BF5}"/>
              </a:ext>
            </a:extLst>
          </p:cNvPr>
          <p:cNvSpPr>
            <a:spLocks noGrp="1"/>
          </p:cNvSpPr>
          <p:nvPr>
            <p:ph type="title"/>
          </p:nvPr>
        </p:nvSpPr>
        <p:spPr>
          <a:xfrm>
            <a:off x="838200" y="250825"/>
            <a:ext cx="10515600" cy="4111625"/>
          </a:xfrm>
        </p:spPr>
        <p:txBody>
          <a:bodyPr/>
          <a:lstStyle/>
          <a:p>
            <a:pPr algn="ct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EFFECTS OF CLIMATE CHANGE</a:t>
            </a:r>
            <a:endParaRPr lang="en-US" b="1" dirty="0"/>
          </a:p>
        </p:txBody>
      </p:sp>
    </p:spTree>
    <p:extLst>
      <p:ext uri="{BB962C8B-B14F-4D97-AF65-F5344CB8AC3E}">
        <p14:creationId xmlns:p14="http://schemas.microsoft.com/office/powerpoint/2010/main" val="408706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43FA-F35B-924C-1B44-228DD871ADFF}"/>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GLOBAL TEMPERATURE</a:t>
            </a:r>
            <a:endParaRPr lang="en-US" b="1" dirty="0"/>
          </a:p>
        </p:txBody>
      </p:sp>
      <p:pic>
        <p:nvPicPr>
          <p:cNvPr id="4" name="Content Placeholder 3">
            <a:extLst>
              <a:ext uri="{FF2B5EF4-FFF2-40B4-BE49-F238E27FC236}">
                <a16:creationId xmlns:a16="http://schemas.microsoft.com/office/drawing/2014/main" id="{28008C57-1A06-F956-683F-6081985A666B}"/>
              </a:ext>
            </a:extLst>
          </p:cNvPr>
          <p:cNvPicPr>
            <a:picLocks noGrp="1" noChangeAspect="1"/>
          </p:cNvPicPr>
          <p:nvPr>
            <p:ph idx="1"/>
          </p:nvPr>
        </p:nvPicPr>
        <p:blipFill>
          <a:blip r:embed="rId2"/>
          <a:stretch>
            <a:fillRect/>
          </a:stretch>
        </p:blipFill>
        <p:spPr>
          <a:xfrm>
            <a:off x="2058283" y="1476375"/>
            <a:ext cx="8022121" cy="5016500"/>
          </a:xfrm>
          <a:prstGeom prst="rect">
            <a:avLst/>
          </a:prstGeom>
        </p:spPr>
      </p:pic>
    </p:spTree>
    <p:extLst>
      <p:ext uri="{BB962C8B-B14F-4D97-AF65-F5344CB8AC3E}">
        <p14:creationId xmlns:p14="http://schemas.microsoft.com/office/powerpoint/2010/main" val="273450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6F7E-C29D-C96E-A638-A5F84F1835E9}"/>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ANTARCTICA ICE SHEET</a:t>
            </a:r>
            <a:endParaRPr lang="en-US" b="1" dirty="0"/>
          </a:p>
        </p:txBody>
      </p:sp>
      <p:pic>
        <p:nvPicPr>
          <p:cNvPr id="4" name="Content Placeholder 3">
            <a:extLst>
              <a:ext uri="{FF2B5EF4-FFF2-40B4-BE49-F238E27FC236}">
                <a16:creationId xmlns:a16="http://schemas.microsoft.com/office/drawing/2014/main" id="{414E30C9-F770-66D9-7604-B465474CC069}"/>
              </a:ext>
            </a:extLst>
          </p:cNvPr>
          <p:cNvPicPr>
            <a:picLocks noGrp="1" noChangeAspect="1"/>
          </p:cNvPicPr>
          <p:nvPr>
            <p:ph idx="1"/>
          </p:nvPr>
        </p:nvPicPr>
        <p:blipFill>
          <a:blip r:embed="rId2"/>
          <a:stretch>
            <a:fillRect/>
          </a:stretch>
        </p:blipFill>
        <p:spPr>
          <a:xfrm>
            <a:off x="2095500" y="1498662"/>
            <a:ext cx="7478343" cy="4678301"/>
          </a:xfrm>
          <a:prstGeom prst="rect">
            <a:avLst/>
          </a:prstGeom>
        </p:spPr>
      </p:pic>
    </p:spTree>
    <p:extLst>
      <p:ext uri="{BB962C8B-B14F-4D97-AF65-F5344CB8AC3E}">
        <p14:creationId xmlns:p14="http://schemas.microsoft.com/office/powerpoint/2010/main" val="138209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D519-0A8A-4E76-3E93-B3765816FA67}"/>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DEFINITIONS</a:t>
            </a:r>
          </a:p>
        </p:txBody>
      </p:sp>
      <p:sp>
        <p:nvSpPr>
          <p:cNvPr id="3" name="Content Placeholder 2">
            <a:extLst>
              <a:ext uri="{FF2B5EF4-FFF2-40B4-BE49-F238E27FC236}">
                <a16:creationId xmlns:a16="http://schemas.microsoft.com/office/drawing/2014/main" id="{C4AF8BA3-5FB2-13A4-05E1-C180F9831227}"/>
              </a:ext>
            </a:extLst>
          </p:cNvPr>
          <p:cNvSpPr>
            <a:spLocks noGrp="1"/>
          </p:cNvSpPr>
          <p:nvPr>
            <p:ph idx="1"/>
          </p:nvPr>
        </p:nvSpPr>
        <p:spPr/>
        <p:txBody>
          <a:bodyPr/>
          <a:lstStyle/>
          <a:p>
            <a:pPr>
              <a:spcBef>
                <a:spcPts val="600"/>
              </a:spcBef>
              <a:spcAft>
                <a:spcPts val="600"/>
              </a:spcAft>
            </a:pPr>
            <a:r>
              <a:rPr lang="en-US" b="1" dirty="0">
                <a:latin typeface="Arial" panose="020B0604020202020204" pitchFamily="34" charset="0"/>
                <a:cs typeface="Arial" panose="020B0604020202020204" pitchFamily="34" charset="0"/>
              </a:rPr>
              <a:t>Weather</a:t>
            </a:r>
            <a:r>
              <a:rPr lang="en-US" dirty="0">
                <a:latin typeface="Arial" panose="020B0604020202020204" pitchFamily="34" charset="0"/>
                <a:cs typeface="Arial" panose="020B0604020202020204" pitchFamily="34" charset="0"/>
              </a:rPr>
              <a:t>: a daily condition of atmospheric events (i.e.: rain showers, wind direction, fog, snow amounts, etc.)</a:t>
            </a:r>
          </a:p>
          <a:p>
            <a:pPr>
              <a:spcBef>
                <a:spcPts val="600"/>
              </a:spcBef>
              <a:spcAft>
                <a:spcPts val="600"/>
              </a:spcAft>
            </a:pPr>
            <a:r>
              <a:rPr lang="en-US" b="1" dirty="0">
                <a:latin typeface="Arial" panose="020B0604020202020204" pitchFamily="34" charset="0"/>
                <a:cs typeface="Arial" panose="020B0604020202020204" pitchFamily="34" charset="0"/>
              </a:rPr>
              <a:t>Climate</a:t>
            </a:r>
            <a:r>
              <a:rPr lang="en-US" dirty="0">
                <a:latin typeface="Arial" panose="020B0604020202020204" pitchFamily="34" charset="0"/>
                <a:cs typeface="Arial" panose="020B0604020202020204" pitchFamily="34" charset="0"/>
              </a:rPr>
              <a:t>: long term (years) condition of atmospheric events.</a:t>
            </a:r>
          </a:p>
          <a:p>
            <a:pPr>
              <a:spcBef>
                <a:spcPts val="600"/>
              </a:spcBef>
              <a:spcAft>
                <a:spcPts val="600"/>
              </a:spcAft>
            </a:pPr>
            <a:r>
              <a:rPr lang="en-US" b="1" dirty="0">
                <a:latin typeface="Arial" panose="020B0604020202020204" pitchFamily="34" charset="0"/>
                <a:cs typeface="Arial" panose="020B0604020202020204" pitchFamily="34" charset="0"/>
              </a:rPr>
              <a:t>Global warming</a:t>
            </a:r>
            <a:r>
              <a:rPr lang="en-US" dirty="0">
                <a:latin typeface="Arial" panose="020B0604020202020204" pitchFamily="34" charset="0"/>
                <a:cs typeface="Arial" panose="020B0604020202020204" pitchFamily="34" charset="0"/>
              </a:rPr>
              <a:t>: the change in the yearly average of the world’s temperature.</a:t>
            </a:r>
          </a:p>
          <a:p>
            <a:pPr>
              <a:spcBef>
                <a:spcPts val="600"/>
              </a:spcBef>
              <a:spcAft>
                <a:spcPts val="600"/>
              </a:spcAft>
            </a:pPr>
            <a:r>
              <a:rPr lang="en-US" b="1" dirty="0">
                <a:latin typeface="Arial" panose="020B0604020202020204" pitchFamily="34" charset="0"/>
                <a:cs typeface="Arial" panose="020B0604020202020204" pitchFamily="34" charset="0"/>
              </a:rPr>
              <a:t>Climate change</a:t>
            </a:r>
            <a:r>
              <a:rPr lang="en-US" dirty="0">
                <a:latin typeface="Arial" panose="020B0604020202020204" pitchFamily="34" charset="0"/>
                <a:cs typeface="Arial" panose="020B0604020202020204" pitchFamily="34" charset="0"/>
              </a:rPr>
              <a:t>: the long term (years) changes in atmospheric conditions, of which global warming is a part.</a:t>
            </a:r>
          </a:p>
        </p:txBody>
      </p:sp>
    </p:spTree>
    <p:extLst>
      <p:ext uri="{BB962C8B-B14F-4D97-AF65-F5344CB8AC3E}">
        <p14:creationId xmlns:p14="http://schemas.microsoft.com/office/powerpoint/2010/main" val="621516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3743-674B-E138-A750-BFDF65911A7C}"/>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GREENLAND ICE SHEET</a:t>
            </a:r>
            <a:endParaRPr lang="en-US" b="1" dirty="0"/>
          </a:p>
        </p:txBody>
      </p:sp>
      <p:pic>
        <p:nvPicPr>
          <p:cNvPr id="4" name="Content Placeholder 3">
            <a:extLst>
              <a:ext uri="{FF2B5EF4-FFF2-40B4-BE49-F238E27FC236}">
                <a16:creationId xmlns:a16="http://schemas.microsoft.com/office/drawing/2014/main" id="{3B81D121-4534-51C4-7C5C-4305FC48F346}"/>
              </a:ext>
            </a:extLst>
          </p:cNvPr>
          <p:cNvPicPr>
            <a:picLocks noGrp="1" noChangeAspect="1"/>
          </p:cNvPicPr>
          <p:nvPr>
            <p:ph idx="1"/>
          </p:nvPr>
        </p:nvPicPr>
        <p:blipFill>
          <a:blip r:embed="rId2"/>
          <a:stretch>
            <a:fillRect/>
          </a:stretch>
        </p:blipFill>
        <p:spPr>
          <a:xfrm>
            <a:off x="2057401" y="1475823"/>
            <a:ext cx="7517814" cy="4701140"/>
          </a:xfrm>
          <a:prstGeom prst="rect">
            <a:avLst/>
          </a:prstGeom>
        </p:spPr>
      </p:pic>
    </p:spTree>
    <p:extLst>
      <p:ext uri="{BB962C8B-B14F-4D97-AF65-F5344CB8AC3E}">
        <p14:creationId xmlns:p14="http://schemas.microsoft.com/office/powerpoint/2010/main" val="376795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4FEC-1D08-EDE1-3DAC-787A3CB6C292}"/>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ARCTIC SEA ICE MINIMUM EXTENT</a:t>
            </a:r>
            <a:endParaRPr lang="en-US" b="1" dirty="0"/>
          </a:p>
        </p:txBody>
      </p:sp>
      <p:pic>
        <p:nvPicPr>
          <p:cNvPr id="12" name="Online Media 11" title="Annual Arctic Sea Ice Minimum Area 1979-2022, With Graph">
            <a:hlinkClick r:id="" action="ppaction://media"/>
            <a:extLst>
              <a:ext uri="{FF2B5EF4-FFF2-40B4-BE49-F238E27FC236}">
                <a16:creationId xmlns:a16="http://schemas.microsoft.com/office/drawing/2014/main" id="{D31BD255-BC77-B0A4-3B13-55633F2C6210}"/>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5368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1809-99FC-4A11-E46D-A8748CC5D7CB}"/>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SEA LEVEL</a:t>
            </a:r>
            <a:br>
              <a:rPr lang="en-US" sz="4400" dirty="0">
                <a:effectLst/>
                <a:latin typeface="Arial" panose="020B0604020202020204" pitchFamily="34" charset="0"/>
                <a:ea typeface="Calibri" panose="020F0502020204030204" pitchFamily="34" charset="0"/>
                <a:cs typeface="Times New Roman" panose="02020603050405020304" pitchFamily="18" charset="0"/>
              </a:rPr>
            </a:br>
            <a:r>
              <a:rPr lang="en-US" sz="3100" dirty="0">
                <a:effectLst/>
                <a:latin typeface="Arial" panose="020B0604020202020204" pitchFamily="34" charset="0"/>
                <a:ea typeface="Calibri" panose="020F0502020204030204" pitchFamily="34" charset="0"/>
                <a:cs typeface="Times New Roman" panose="02020603050405020304" pitchFamily="18" charset="0"/>
              </a:rPr>
              <a:t>(caused by the melting of land ice)</a:t>
            </a:r>
            <a:endParaRPr lang="en-US" sz="3100" dirty="0"/>
          </a:p>
        </p:txBody>
      </p:sp>
      <p:pic>
        <p:nvPicPr>
          <p:cNvPr id="4" name="Content Placeholder 3">
            <a:extLst>
              <a:ext uri="{FF2B5EF4-FFF2-40B4-BE49-F238E27FC236}">
                <a16:creationId xmlns:a16="http://schemas.microsoft.com/office/drawing/2014/main" id="{0D266EB4-33F6-D5C1-600B-9016BD44B345}"/>
              </a:ext>
            </a:extLst>
          </p:cNvPr>
          <p:cNvPicPr>
            <a:picLocks noGrp="1" noChangeAspect="1"/>
          </p:cNvPicPr>
          <p:nvPr>
            <p:ph idx="1"/>
          </p:nvPr>
        </p:nvPicPr>
        <p:blipFill>
          <a:blip r:embed="rId2"/>
          <a:stretch>
            <a:fillRect/>
          </a:stretch>
        </p:blipFill>
        <p:spPr>
          <a:xfrm>
            <a:off x="2189704" y="1690688"/>
            <a:ext cx="7471235" cy="4672013"/>
          </a:xfrm>
          <a:prstGeom prst="rect">
            <a:avLst/>
          </a:prstGeom>
        </p:spPr>
      </p:pic>
    </p:spTree>
    <p:extLst>
      <p:ext uri="{BB962C8B-B14F-4D97-AF65-F5344CB8AC3E}">
        <p14:creationId xmlns:p14="http://schemas.microsoft.com/office/powerpoint/2010/main" val="3996025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FF7-66A5-10DC-DAC3-08D24D3C5154}"/>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EFFECTS OF CLIMATE CHANGE</a:t>
            </a:r>
            <a:endParaRPr lang="en-US" b="1" dirty="0"/>
          </a:p>
        </p:txBody>
      </p:sp>
      <p:sp>
        <p:nvSpPr>
          <p:cNvPr id="3" name="Content Placeholder 2">
            <a:extLst>
              <a:ext uri="{FF2B5EF4-FFF2-40B4-BE49-F238E27FC236}">
                <a16:creationId xmlns:a16="http://schemas.microsoft.com/office/drawing/2014/main" id="{882EF1A3-3245-4E18-9BA8-15ED42F79A95}"/>
              </a:ext>
            </a:extLst>
          </p:cNvPr>
          <p:cNvSpPr>
            <a:spLocks noGrp="1"/>
          </p:cNvSpPr>
          <p:nvPr>
            <p:ph idx="1"/>
          </p:nvPr>
        </p:nvSpPr>
        <p:spPr>
          <a:xfrm>
            <a:off x="437745" y="1400175"/>
            <a:ext cx="11381361" cy="5092700"/>
          </a:xfrm>
        </p:spPr>
        <p:txBody>
          <a:bodyPr>
            <a:normAutofit fontScale="92500" lnSpcReduction="10000"/>
          </a:bodyPr>
          <a:lstStyle/>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Ocean temperature increase (feeds hurricanes, affects wildlife)</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Ocean acidity increase (kills coral reefs)</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Melting of permafrost (releases greenhouse gases)</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Extreme weather:</a:t>
            </a:r>
          </a:p>
          <a:p>
            <a:pPr marL="800100" lvl="1" indent="-342900">
              <a:lnSpc>
                <a:spcPct val="107000"/>
              </a:lnSpc>
              <a:spcBef>
                <a:spcPts val="0"/>
              </a:spcBef>
              <a:buFont typeface="Symbol" panose="05050102010706020507" pitchFamily="18" charset="2"/>
              <a:buChar char=""/>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Hurricanes </a:t>
            </a:r>
          </a:p>
          <a:p>
            <a:pPr marL="1200150" lvl="2" indent="-285750">
              <a:lnSpc>
                <a:spcPct val="107000"/>
              </a:lnSpc>
              <a:spcBef>
                <a:spcPts val="0"/>
              </a:spcBef>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More powerful due to increased ocean temperatures</a:t>
            </a:r>
          </a:p>
          <a:p>
            <a:pPr marL="1200150" lvl="2" indent="-285750">
              <a:lnSpc>
                <a:spcPct val="107000"/>
              </a:lnSpc>
              <a:spcBef>
                <a:spcPts val="0"/>
              </a:spcBef>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Greater storm surge due to sea level rise</a:t>
            </a:r>
          </a:p>
          <a:p>
            <a:pPr marL="800100" lvl="1" indent="-342900">
              <a:lnSpc>
                <a:spcPct val="107000"/>
              </a:lnSpc>
              <a:spcBef>
                <a:spcPts val="0"/>
              </a:spcBef>
              <a:buFont typeface="Symbol" panose="05050102010706020507" pitchFamily="18" charset="2"/>
              <a:buChar char=""/>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Tornadoes (increased area of occurrence)</a:t>
            </a:r>
          </a:p>
          <a:p>
            <a:pPr marL="800100" lvl="1" indent="-342900">
              <a:lnSpc>
                <a:spcPct val="107000"/>
              </a:lnSpc>
              <a:spcBef>
                <a:spcPts val="0"/>
              </a:spcBef>
              <a:buFont typeface="Symbol" panose="05050102010706020507" pitchFamily="18" charset="2"/>
              <a:buChar char=""/>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Droughts</a:t>
            </a:r>
          </a:p>
          <a:p>
            <a:pPr marL="800100" lvl="1" indent="-342900">
              <a:lnSpc>
                <a:spcPct val="107000"/>
              </a:lnSpc>
              <a:spcBef>
                <a:spcPts val="0"/>
              </a:spcBef>
              <a:buFont typeface="Symbol" panose="05050102010706020507" pitchFamily="18" charset="2"/>
              <a:buChar char=""/>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Heat waves</a:t>
            </a:r>
          </a:p>
          <a:p>
            <a:pPr marL="800100" lvl="1" indent="-342900">
              <a:lnSpc>
                <a:spcPct val="107000"/>
              </a:lnSpc>
              <a:spcBef>
                <a:spcPts val="0"/>
              </a:spcBef>
              <a:buFont typeface="Symbol" panose="05050102010706020507" pitchFamily="18" charset="2"/>
              <a:buChar char=""/>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Floods</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Food insecurity (higher food costs)</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Increase in insurance costs or loss of insurance</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Loss of life (heat, weather, starvation)</a:t>
            </a:r>
          </a:p>
          <a:p>
            <a:endParaRPr lang="en-US" dirty="0"/>
          </a:p>
        </p:txBody>
      </p:sp>
    </p:spTree>
    <p:extLst>
      <p:ext uri="{BB962C8B-B14F-4D97-AF65-F5344CB8AC3E}">
        <p14:creationId xmlns:p14="http://schemas.microsoft.com/office/powerpoint/2010/main" val="64024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A81A-4D35-DCF2-AD1D-9FBEF2330BDF}"/>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SOLUTIONS</a:t>
            </a:r>
            <a:endParaRPr lang="en-US" b="1" dirty="0"/>
          </a:p>
        </p:txBody>
      </p:sp>
      <p:sp>
        <p:nvSpPr>
          <p:cNvPr id="3" name="Content Placeholder 2">
            <a:extLst>
              <a:ext uri="{FF2B5EF4-FFF2-40B4-BE49-F238E27FC236}">
                <a16:creationId xmlns:a16="http://schemas.microsoft.com/office/drawing/2014/main" id="{87033CC5-36C2-DCEC-F9CF-E092100D3396}"/>
              </a:ext>
            </a:extLst>
          </p:cNvPr>
          <p:cNvSpPr>
            <a:spLocks noGrp="1"/>
          </p:cNvSpPr>
          <p:nvPr>
            <p:ph idx="1"/>
          </p:nvPr>
        </p:nvSpPr>
        <p:spPr>
          <a:xfrm>
            <a:off x="838200" y="1524000"/>
            <a:ext cx="10515600" cy="4848225"/>
          </a:xfrm>
        </p:spPr>
        <p:txBody>
          <a:bodyPr>
            <a:normAutofit/>
          </a:bodyPr>
          <a:lstStyle/>
          <a:p>
            <a:pPr marL="0" marR="0" indent="0">
              <a:lnSpc>
                <a:spcPct val="107000"/>
              </a:lnSpc>
              <a:spcBef>
                <a:spcPts val="0"/>
              </a:spcBef>
              <a:spcAft>
                <a:spcPts val="0"/>
              </a:spcAft>
              <a:buNone/>
            </a:pPr>
            <a:r>
              <a:rPr lang="en-US" dirty="0">
                <a:effectLst/>
                <a:latin typeface="Arial" panose="020B0604020202020204" pitchFamily="34" charset="0"/>
                <a:ea typeface="Calibri" panose="020F0502020204030204" pitchFamily="34" charset="0"/>
                <a:cs typeface="Times New Roman" panose="02020603050405020304" pitchFamily="18" charset="0"/>
              </a:rPr>
              <a:t>Twenty years ago, the personal effects of climate change were considered to be in the future, unfortunately the future is today. The effects of global climate change are now reported daily in the news. The change in our climate has not been fast and fixing climate change will take time. An appropriate analogy: the Titanic could not turn on a dime when it saw the iceberg.</a:t>
            </a:r>
          </a:p>
          <a:p>
            <a:pPr marL="0" marR="0" indent="0">
              <a:lnSpc>
                <a:spcPct val="107000"/>
              </a:lnSpc>
              <a:spcBef>
                <a:spcPts val="0"/>
              </a:spcBef>
              <a:spcAft>
                <a:spcPts val="0"/>
              </a:spcAft>
              <a:buNone/>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Arial" panose="020B0604020202020204" pitchFamily="34" charset="0"/>
                <a:ea typeface="Calibri" panose="020F0502020204030204" pitchFamily="34" charset="0"/>
                <a:cs typeface="Times New Roman" panose="02020603050405020304" pitchFamily="18" charset="0"/>
              </a:rPr>
              <a:t>There are 2 types of solutions:</a:t>
            </a:r>
          </a:p>
          <a:p>
            <a:pPr marL="800100" lvl="1" indent="-342900">
              <a:lnSpc>
                <a:spcPct val="107000"/>
              </a:lnSpc>
              <a:spcBef>
                <a:spcPts val="0"/>
              </a:spcBef>
              <a:buFont typeface="Courier New" panose="02070309020205020404" pitchFamily="49" charset="0"/>
              <a:buChar char="o"/>
            </a:pPr>
            <a:r>
              <a:rPr lang="en-US" sz="2800" b="1" dirty="0">
                <a:latin typeface="Arial" panose="020B0604020202020204" pitchFamily="34" charset="0"/>
                <a:ea typeface="Calibri" panose="020F0502020204030204" pitchFamily="34" charset="0"/>
                <a:cs typeface="Times New Roman" panose="02020603050405020304" pitchFamily="18" charset="0"/>
              </a:rPr>
              <a:t>Mitigation:</a:t>
            </a:r>
            <a:r>
              <a:rPr lang="en-US" sz="2800" dirty="0">
                <a:latin typeface="Arial" panose="020B0604020202020204" pitchFamily="34" charset="0"/>
                <a:ea typeface="Calibri" panose="020F0502020204030204" pitchFamily="34" charset="0"/>
                <a:cs typeface="Times New Roman" panose="02020603050405020304" pitchFamily="18" charset="0"/>
              </a:rPr>
              <a:t> actions to reduce Greenhouse gas emission</a:t>
            </a:r>
          </a:p>
          <a:p>
            <a:pPr marL="800100" lvl="1" indent="-342900">
              <a:lnSpc>
                <a:spcPct val="107000"/>
              </a:lnSpc>
              <a:spcBef>
                <a:spcPts val="0"/>
              </a:spcBef>
              <a:buFont typeface="Courier New" panose="02070309020205020404" pitchFamily="49" charset="0"/>
              <a:buChar char="o"/>
            </a:pPr>
            <a:r>
              <a:rPr lang="en-US" sz="2800" b="1" dirty="0">
                <a:effectLst/>
                <a:latin typeface="Arial" panose="020B0604020202020204" pitchFamily="34" charset="0"/>
                <a:ea typeface="Calibri" panose="020F0502020204030204" pitchFamily="34" charset="0"/>
                <a:cs typeface="Times New Roman" panose="02020603050405020304" pitchFamily="18" charset="0"/>
              </a:rPr>
              <a:t>Adaption:</a:t>
            </a:r>
            <a:r>
              <a:rPr lang="en-US" sz="2800" dirty="0">
                <a:effectLst/>
                <a:latin typeface="Arial" panose="020B0604020202020204" pitchFamily="34" charset="0"/>
                <a:ea typeface="Calibri" panose="020F0502020204030204" pitchFamily="34" charset="0"/>
                <a:cs typeface="Times New Roman" panose="02020603050405020304" pitchFamily="18" charset="0"/>
              </a:rPr>
              <a:t> actions to react to Climate Change effects</a:t>
            </a:r>
          </a:p>
          <a:p>
            <a:endParaRPr lang="en-US" dirty="0"/>
          </a:p>
        </p:txBody>
      </p:sp>
    </p:spTree>
    <p:extLst>
      <p:ext uri="{BB962C8B-B14F-4D97-AF65-F5344CB8AC3E}">
        <p14:creationId xmlns:p14="http://schemas.microsoft.com/office/powerpoint/2010/main" val="218995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DFC94-FB88-D507-CE57-15B614278F3E}"/>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MITIGATION</a:t>
            </a:r>
          </a:p>
        </p:txBody>
      </p:sp>
      <p:sp>
        <p:nvSpPr>
          <p:cNvPr id="3" name="Content Placeholder 2">
            <a:extLst>
              <a:ext uri="{FF2B5EF4-FFF2-40B4-BE49-F238E27FC236}">
                <a16:creationId xmlns:a16="http://schemas.microsoft.com/office/drawing/2014/main" id="{D5886CC9-3ACC-7CC2-446A-84E7C610F310}"/>
              </a:ext>
            </a:extLst>
          </p:cNvPr>
          <p:cNvSpPr>
            <a:spLocks noGrp="1"/>
          </p:cNvSpPr>
          <p:nvPr>
            <p:ph idx="1"/>
          </p:nvPr>
        </p:nvSpPr>
        <p:spPr>
          <a:xfrm>
            <a:off x="838200" y="1484851"/>
            <a:ext cx="10515600" cy="4692112"/>
          </a:xfrm>
        </p:spPr>
        <p:txBody>
          <a:bodyPr>
            <a:normAutofit fontScale="92500" lnSpcReduction="20000"/>
          </a:bodyPr>
          <a:lstStyle/>
          <a:p>
            <a:pPr marL="342900" marR="0" lvl="0" indent="-342900">
              <a:spcBef>
                <a:spcPts val="0"/>
              </a:spcBef>
              <a:spcAft>
                <a:spcPts val="0"/>
              </a:spcAft>
              <a:buFont typeface="Symbol" panose="05050102010706020507" pitchFamily="18" charset="2"/>
              <a:buChar char=""/>
            </a:pPr>
            <a:r>
              <a:rPr lang="en-US" sz="2800" dirty="0">
                <a:solidFill>
                  <a:srgbClr val="000000"/>
                </a:solidFill>
                <a:effectLst/>
                <a:latin typeface="Arial" panose="020B0604020202020204" pitchFamily="34" charset="0"/>
                <a:ea typeface="Times New Roman" panose="02020603050405020304" pitchFamily="18" charset="0"/>
              </a:rPr>
              <a:t>Reducing the flow of greenhouse gases into the atmosphere, either by:</a:t>
            </a:r>
          </a:p>
          <a:p>
            <a:pPr marL="0" marR="0" lvl="0" indent="0">
              <a:spcBef>
                <a:spcPts val="0"/>
              </a:spcBef>
              <a:spcAft>
                <a:spcPts val="0"/>
              </a:spcAft>
              <a:buNone/>
            </a:pPr>
            <a:endParaRPr lang="en-US" sz="1200" dirty="0">
              <a:effectLst/>
              <a:latin typeface="Times New Roman" panose="02020603050405020304" pitchFamily="18" charset="0"/>
              <a:ea typeface="Times New Roman" panose="02020603050405020304" pitchFamily="18" charset="0"/>
            </a:endParaRPr>
          </a:p>
          <a:p>
            <a:pPr marL="800100" lvl="1"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rPr>
              <a:t>reducing sources of these gases (ex.: burning of fossil fuels for electricity, heat, or transport) or </a:t>
            </a:r>
          </a:p>
          <a:p>
            <a:pPr marL="0" marR="0" lvl="0" indent="0">
              <a:spcBef>
                <a:spcPts val="0"/>
              </a:spcBef>
              <a:spcAft>
                <a:spcPts val="0"/>
              </a:spcAft>
              <a:buNone/>
            </a:pPr>
            <a:endParaRPr lang="en-US" sz="1200" dirty="0">
              <a:effectLst/>
              <a:latin typeface="Times New Roman" panose="02020603050405020304" pitchFamily="18" charset="0"/>
              <a:ea typeface="Times New Roman" panose="02020603050405020304" pitchFamily="18" charset="0"/>
            </a:endParaRPr>
          </a:p>
          <a:p>
            <a:pPr marL="800100" lvl="1"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rPr>
              <a:t>enhancing the “sinks” that accumulate and store these gases (such as the oceans, forests (see next slide), and soil). </a:t>
            </a:r>
            <a:endParaRPr lang="en-US" sz="800" dirty="0">
              <a:solidFill>
                <a:srgbClr val="000000"/>
              </a:solidFill>
              <a:effectLst/>
              <a:latin typeface="Arial" panose="020B0604020202020204" pitchFamily="34" charset="0"/>
              <a:ea typeface="Times New Roman" panose="02020603050405020304" pitchFamily="18" charset="0"/>
            </a:endParaRPr>
          </a:p>
          <a:p>
            <a:pPr marL="800100" lvl="1" indent="-342900">
              <a:spcBef>
                <a:spcPts val="0"/>
              </a:spcBef>
              <a:buFont typeface="Symbol" panose="05050102010706020507" pitchFamily="18" charset="2"/>
              <a:buChar char=""/>
            </a:pPr>
            <a:endParaRPr lang="en-US"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rPr>
              <a:t>The goal of mitigation is to:</a:t>
            </a:r>
            <a:endParaRPr lang="en-US" sz="800" dirty="0">
              <a:solidFill>
                <a:srgbClr val="000000"/>
              </a:solidFill>
              <a:effectLst/>
              <a:latin typeface="Arial" panose="020B0604020202020204" pitchFamily="34" charset="0"/>
              <a:ea typeface="Times New Roman" panose="02020603050405020304" pitchFamily="18" charset="0"/>
            </a:endParaRPr>
          </a:p>
          <a:p>
            <a:pPr marL="0" marR="0" indent="0">
              <a:spcBef>
                <a:spcPts val="0"/>
              </a:spcBef>
              <a:spcAft>
                <a:spcPts val="0"/>
              </a:spcAft>
              <a:buNone/>
            </a:pPr>
            <a:r>
              <a:rPr lang="en-US" dirty="0">
                <a:solidFill>
                  <a:srgbClr val="000000"/>
                </a:solidFill>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800100" lvl="1"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rPr>
              <a:t>avoid significant </a:t>
            </a:r>
            <a:r>
              <a:rPr lang="en-US" u="none" strike="noStrike" dirty="0">
                <a:solidFill>
                  <a:srgbClr val="000000"/>
                </a:solidFill>
                <a:effectLst/>
                <a:latin typeface="Arial" panose="020B0604020202020204" pitchFamily="34" charset="0"/>
                <a:ea typeface="Times New Roman" panose="02020603050405020304" pitchFamily="18" charset="0"/>
              </a:rPr>
              <a:t>human interference with Earth's climate</a:t>
            </a:r>
            <a:r>
              <a:rPr lang="en-US" dirty="0">
                <a:solidFill>
                  <a:srgbClr val="000000"/>
                </a:solidFill>
                <a:effectLst/>
                <a:latin typeface="Arial" panose="020B0604020202020204" pitchFamily="34" charset="0"/>
                <a:ea typeface="Times New Roman" panose="02020603050405020304" pitchFamily="18" charset="0"/>
              </a:rPr>
              <a:t>, </a:t>
            </a:r>
            <a:endParaRPr lang="en-US" sz="800" dirty="0">
              <a:solidFill>
                <a:srgbClr val="000000"/>
              </a:solidFill>
              <a:effectLst/>
              <a:latin typeface="Arial" panose="020B0604020202020204" pitchFamily="34" charset="0"/>
              <a:ea typeface="Times New Roman" panose="02020603050405020304" pitchFamily="18" charset="0"/>
            </a:endParaRPr>
          </a:p>
          <a:p>
            <a:pPr marL="457200" lvl="1" indent="0">
              <a:spcBef>
                <a:spcPts val="0"/>
              </a:spcBef>
              <a:buNone/>
            </a:pPr>
            <a:endParaRPr lang="en-US" dirty="0">
              <a:effectLst/>
              <a:latin typeface="Times New Roman" panose="02020603050405020304" pitchFamily="18" charset="0"/>
              <a:ea typeface="Times New Roman" panose="02020603050405020304" pitchFamily="18" charset="0"/>
            </a:endParaRPr>
          </a:p>
          <a:p>
            <a:pPr marL="800100" lvl="1"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rPr>
              <a:t>“stabilize greenhouse gas levels in a timeframe sufficient to allow ecosystems to adapt naturally to climate change, ensure that food production is not threatened, and to enable economic development to proceed in a sustainable manner”.</a:t>
            </a:r>
          </a:p>
          <a:p>
            <a:pPr marL="457200" lvl="1" indent="0">
              <a:spcBef>
                <a:spcPts val="0"/>
              </a:spcBef>
              <a:buNone/>
            </a:pPr>
            <a:r>
              <a:rPr lang="en-US" sz="2000" dirty="0">
                <a:solidFill>
                  <a:srgbClr val="000000"/>
                </a:solidFill>
                <a:latin typeface="Arial" panose="020B0604020202020204" pitchFamily="34" charset="0"/>
                <a:ea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rPr>
              <a:t>(Source: 2014 report on Mitigation of Climate Change from the United Nations Intergovernmental Panel on Climate Change)</a:t>
            </a:r>
            <a:endParaRPr lang="en-US" sz="1200" dirty="0">
              <a:effectLst/>
              <a:latin typeface="Times New Roman" panose="02020603050405020304" pitchFamily="18" charset="0"/>
              <a:ea typeface="Times New Roman" panose="02020603050405020304" pitchFamily="18" charset="0"/>
            </a:endParaRPr>
          </a:p>
          <a:p>
            <a:pPr marL="342900" indent="-342900">
              <a:spcBef>
                <a:spcPts val="0"/>
              </a:spcBef>
              <a:buFont typeface="Symbol" panose="05050102010706020507" pitchFamily="18" charset="2"/>
              <a:buChar char=""/>
            </a:pPr>
            <a:endParaRPr lang="en-US" sz="1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217843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94CE-1D12-2FC7-C450-99641C1A1E1D}"/>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DEFORESTATION</a:t>
            </a:r>
            <a:br>
              <a:rPr lang="en-US" sz="8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10DD29AB-FF78-3973-31F4-215ACE87EB84}"/>
              </a:ext>
            </a:extLst>
          </p:cNvPr>
          <p:cNvSpPr>
            <a:spLocks noGrp="1"/>
          </p:cNvSpPr>
          <p:nvPr>
            <p:ph idx="1"/>
          </p:nvPr>
        </p:nvSpPr>
        <p:spPr>
          <a:xfrm>
            <a:off x="567559" y="1135118"/>
            <a:ext cx="10786241" cy="5454868"/>
          </a:xfrm>
        </p:spPr>
        <p:txBody>
          <a:bodyPr/>
          <a:lstStyle/>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https://www.researchgate.net/figure/Modeled-Annual-Deforestation-Rates-from-1950-to-2009-in-Five-Year-Intervals-Rates-are_fig1_305744650</a:t>
            </a:r>
            <a:endParaRPr lang="en-US" sz="1400" dirty="0"/>
          </a:p>
        </p:txBody>
      </p:sp>
      <p:pic>
        <p:nvPicPr>
          <p:cNvPr id="7" name="Picture 6">
            <a:extLst>
              <a:ext uri="{FF2B5EF4-FFF2-40B4-BE49-F238E27FC236}">
                <a16:creationId xmlns:a16="http://schemas.microsoft.com/office/drawing/2014/main" id="{47195A0A-F65D-B973-46D3-C6625C220403}"/>
              </a:ext>
            </a:extLst>
          </p:cNvPr>
          <p:cNvPicPr>
            <a:picLocks noChangeAspect="1"/>
          </p:cNvPicPr>
          <p:nvPr/>
        </p:nvPicPr>
        <p:blipFill>
          <a:blip r:embed="rId2"/>
          <a:stretch>
            <a:fillRect/>
          </a:stretch>
        </p:blipFill>
        <p:spPr>
          <a:xfrm>
            <a:off x="1828190" y="1161774"/>
            <a:ext cx="8335314" cy="4570141"/>
          </a:xfrm>
          <a:prstGeom prst="rect">
            <a:avLst/>
          </a:prstGeom>
        </p:spPr>
      </p:pic>
    </p:spTree>
    <p:extLst>
      <p:ext uri="{BB962C8B-B14F-4D97-AF65-F5344CB8AC3E}">
        <p14:creationId xmlns:p14="http://schemas.microsoft.com/office/powerpoint/2010/main" val="1173116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3678-D78C-CEFA-CB58-A5E5293CD5B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ADAPTION</a:t>
            </a:r>
          </a:p>
        </p:txBody>
      </p:sp>
      <p:sp>
        <p:nvSpPr>
          <p:cNvPr id="3" name="Content Placeholder 2">
            <a:extLst>
              <a:ext uri="{FF2B5EF4-FFF2-40B4-BE49-F238E27FC236}">
                <a16:creationId xmlns:a16="http://schemas.microsoft.com/office/drawing/2014/main" id="{97A9D2A5-F968-5AFE-58DE-A3017E51E178}"/>
              </a:ext>
            </a:extLst>
          </p:cNvPr>
          <p:cNvSpPr>
            <a:spLocks noGrp="1"/>
          </p:cNvSpPr>
          <p:nvPr>
            <p:ph idx="1"/>
          </p:nvPr>
        </p:nvSpPr>
        <p:spPr>
          <a:xfrm>
            <a:off x="389106" y="1426128"/>
            <a:ext cx="11381362" cy="4750835"/>
          </a:xfrm>
        </p:spPr>
        <p:txBody>
          <a:bodyPr>
            <a:normAutofit/>
          </a:bodyPr>
          <a:lstStyle/>
          <a:p>
            <a:pPr marL="0" marR="0">
              <a:spcBef>
                <a:spcPts val="600"/>
              </a:spcBef>
              <a:spcAft>
                <a:spcPts val="600"/>
              </a:spcAft>
            </a:pPr>
            <a:r>
              <a:rPr lang="en-US" sz="2600" dirty="0">
                <a:solidFill>
                  <a:srgbClr val="000000"/>
                </a:solidFill>
                <a:effectLst/>
                <a:latin typeface="Arial" panose="020B0604020202020204" pitchFamily="34" charset="0"/>
                <a:ea typeface="Times New Roman" panose="02020603050405020304" pitchFamily="18" charset="0"/>
              </a:rPr>
              <a:t>The goal is to reduce risks from the harmful effects of climate change. </a:t>
            </a:r>
            <a:endParaRPr lang="en-US" sz="2600" dirty="0">
              <a:effectLst/>
              <a:latin typeface="Times New Roman" panose="02020603050405020304" pitchFamily="18" charset="0"/>
              <a:ea typeface="Times New Roman" panose="02020603050405020304" pitchFamily="18" charset="0"/>
            </a:endParaRPr>
          </a:p>
          <a:p>
            <a:pPr marR="0">
              <a:spcBef>
                <a:spcPts val="600"/>
              </a:spcBef>
              <a:spcAft>
                <a:spcPts val="600"/>
              </a:spcAft>
            </a:pPr>
            <a:r>
              <a:rPr lang="en-US" sz="2600" dirty="0">
                <a:solidFill>
                  <a:srgbClr val="000000"/>
                </a:solidFill>
                <a:effectLst/>
                <a:latin typeface="Arial" panose="020B0604020202020204" pitchFamily="34" charset="0"/>
                <a:ea typeface="Times New Roman" panose="02020603050405020304" pitchFamily="18" charset="0"/>
              </a:rPr>
              <a:t>It includes making the most of any potential beneficial opportunities associated with climate change (example: longer growing seasons or increased yields in some regions).</a:t>
            </a:r>
            <a:endParaRPr lang="en-US" sz="2600" dirty="0">
              <a:effectLst/>
              <a:latin typeface="Times New Roman" panose="02020603050405020304" pitchFamily="18" charset="0"/>
              <a:ea typeface="Times New Roman" panose="02020603050405020304" pitchFamily="18" charset="0"/>
            </a:endParaRPr>
          </a:p>
          <a:p>
            <a:pPr marL="0" marR="0" algn="l">
              <a:spcBef>
                <a:spcPts val="600"/>
              </a:spcBef>
              <a:spcAft>
                <a:spcPts val="600"/>
              </a:spcAft>
            </a:pPr>
            <a:r>
              <a:rPr lang="en-US" sz="2600" dirty="0">
                <a:solidFill>
                  <a:srgbClr val="000000"/>
                </a:solidFill>
                <a:effectLst/>
                <a:latin typeface="Arial" panose="020B0604020202020204" pitchFamily="34" charset="0"/>
                <a:ea typeface="Times New Roman" panose="02020603050405020304" pitchFamily="18" charset="0"/>
              </a:rPr>
              <a:t>While climate change is a global issue, it is felt on a local scale. </a:t>
            </a:r>
            <a:endParaRPr lang="en-US" sz="2600" dirty="0">
              <a:effectLst/>
              <a:latin typeface="Times New Roman" panose="02020603050405020304" pitchFamily="18" charset="0"/>
              <a:ea typeface="Times New Roman" panose="02020603050405020304" pitchFamily="18" charset="0"/>
            </a:endParaRPr>
          </a:p>
          <a:p>
            <a:pPr marR="0">
              <a:spcBef>
                <a:spcPts val="600"/>
              </a:spcBef>
              <a:spcAft>
                <a:spcPts val="600"/>
              </a:spcAft>
            </a:pPr>
            <a:r>
              <a:rPr lang="en-US" sz="2600" dirty="0">
                <a:solidFill>
                  <a:srgbClr val="000000"/>
                </a:solidFill>
                <a:effectLst/>
                <a:latin typeface="Arial" panose="020B0604020202020204" pitchFamily="34" charset="0"/>
                <a:ea typeface="Times New Roman" panose="02020603050405020304" pitchFamily="18" charset="0"/>
              </a:rPr>
              <a:t>Cities and local communities are focusing on solving their own climate change problems. </a:t>
            </a:r>
            <a:endParaRPr lang="en-US" sz="2600" dirty="0">
              <a:effectLst/>
              <a:latin typeface="Times New Roman" panose="02020603050405020304" pitchFamily="18" charset="0"/>
              <a:ea typeface="Times New Roman" panose="02020603050405020304" pitchFamily="18" charset="0"/>
            </a:endParaRPr>
          </a:p>
          <a:p>
            <a:pPr lvl="1"/>
            <a:r>
              <a:rPr lang="en-US" sz="2200" dirty="0">
                <a:effectLst/>
                <a:latin typeface="Arial" panose="020B0604020202020204" pitchFamily="34" charset="0"/>
                <a:ea typeface="Calibri" panose="020F0502020204030204" pitchFamily="34" charset="0"/>
              </a:rPr>
              <a:t>building flood defenses, </a:t>
            </a:r>
          </a:p>
          <a:p>
            <a:pPr lvl="1"/>
            <a:r>
              <a:rPr lang="en-US" sz="2200" dirty="0">
                <a:effectLst/>
                <a:latin typeface="Arial" panose="020B0604020202020204" pitchFamily="34" charset="0"/>
                <a:ea typeface="Calibri" panose="020F0502020204030204" pitchFamily="34" charset="0"/>
              </a:rPr>
              <a:t>planning for heat waves and higher temperatures, </a:t>
            </a:r>
          </a:p>
          <a:p>
            <a:pPr lvl="1"/>
            <a:r>
              <a:rPr lang="en-US" sz="2200" dirty="0">
                <a:effectLst/>
                <a:latin typeface="Arial" panose="020B0604020202020204" pitchFamily="34" charset="0"/>
                <a:ea typeface="Calibri" panose="020F0502020204030204" pitchFamily="34" charset="0"/>
              </a:rPr>
              <a:t>installing better-draining pavements to deal with floods and stormwater, and </a:t>
            </a:r>
          </a:p>
          <a:p>
            <a:pPr lvl="1"/>
            <a:r>
              <a:rPr lang="en-US" sz="2200" dirty="0">
                <a:effectLst/>
                <a:latin typeface="Arial" panose="020B0604020202020204" pitchFamily="34" charset="0"/>
                <a:ea typeface="Calibri" panose="020F0502020204030204" pitchFamily="34" charset="0"/>
              </a:rPr>
              <a:t>improving water storage and use.</a:t>
            </a:r>
            <a:endParaRPr lang="en-US" sz="2200" dirty="0"/>
          </a:p>
        </p:txBody>
      </p:sp>
    </p:spTree>
    <p:extLst>
      <p:ext uri="{BB962C8B-B14F-4D97-AF65-F5344CB8AC3E}">
        <p14:creationId xmlns:p14="http://schemas.microsoft.com/office/powerpoint/2010/main" val="60067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8645-8181-E72B-93D2-4ED88352C3B2}"/>
              </a:ext>
            </a:extLst>
          </p:cNvPr>
          <p:cNvSpPr>
            <a:spLocks noGrp="1"/>
          </p:cNvSpPr>
          <p:nvPr>
            <p:ph type="title"/>
          </p:nvPr>
        </p:nvSpPr>
        <p:spPr/>
        <p:txBody>
          <a:bodyPr/>
          <a:lstStyle/>
          <a:p>
            <a:pPr algn="ctr"/>
            <a:r>
              <a:rPr lang="en-US" b="1">
                <a:latin typeface="Arial" panose="020B0604020202020204" pitchFamily="34" charset="0"/>
                <a:cs typeface="Arial" panose="020B0604020202020204" pitchFamily="34" charset="0"/>
              </a:rPr>
              <a:t>RESPONSE TO CLIMATE CHANGE DIS-BELIEVERS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E7B9B4-692E-C2F6-057B-5A33298C8A7F}"/>
              </a:ext>
            </a:extLst>
          </p:cNvPr>
          <p:cNvSpPr>
            <a:spLocks noGrp="1"/>
          </p:cNvSpPr>
          <p:nvPr>
            <p:ph idx="1"/>
          </p:nvPr>
        </p:nvSpPr>
        <p:spPr>
          <a:xfrm>
            <a:off x="838200" y="2035174"/>
            <a:ext cx="10515600" cy="4530995"/>
          </a:xfrm>
        </p:spPr>
        <p:txBody>
          <a:bodyPr/>
          <a:lstStyle/>
          <a:p>
            <a:pPr marL="342900" indent="-342900">
              <a:buFont typeface="Courier New" panose="02070309020205020404" pitchFamily="49" charset="0"/>
              <a:buChar char="o"/>
            </a:pPr>
            <a:r>
              <a:rPr lang="en-US" sz="2400" b="1" i="1" dirty="0">
                <a:latin typeface="Arial" panose="020B0604020202020204" pitchFamily="34" charset="0"/>
                <a:cs typeface="Arial" panose="020B0604020202020204" pitchFamily="34" charset="0"/>
              </a:rPr>
              <a:t>“Climate change has happened in the past so it’s no big deal.”</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That’s true but it occurred for reasons that don’t exist today.</a:t>
            </a:r>
          </a:p>
          <a:p>
            <a:pPr marL="342900" indent="-342900">
              <a:buFont typeface="Courier New" panose="02070309020205020404" pitchFamily="49" charset="0"/>
              <a:buChar char="o"/>
            </a:pPr>
            <a:r>
              <a:rPr lang="en-US" sz="2400" b="1" i="1" dirty="0">
                <a:latin typeface="Arial" panose="020B0604020202020204" pitchFamily="34" charset="0"/>
                <a:cs typeface="Arial" panose="020B0604020202020204" pitchFamily="34" charset="0"/>
              </a:rPr>
              <a:t>“Climatologist don’t agree 100% on the cause of climate change.”</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97% of climate scientist agree that humans are the major cause of climate change. Consider that 100% of politicians don’t have the same political views, and doctors don’t agree 100% on the best way of treating cancer; but we still have new laws and patients being cured of cancer.</a:t>
            </a:r>
          </a:p>
          <a:p>
            <a:pPr marL="400050" indent="-400050">
              <a:buFont typeface="Courier New" panose="02070309020205020404" pitchFamily="49" charset="0"/>
              <a:buChar char="o"/>
            </a:pPr>
            <a:r>
              <a:rPr lang="en-US" sz="2400" b="1" i="1" dirty="0">
                <a:latin typeface="Arial" panose="020B0604020202020204" pitchFamily="34" charset="0"/>
                <a:cs typeface="Arial" panose="020B0604020202020204" pitchFamily="34" charset="0"/>
              </a:rPr>
              <a:t>“It would cost too much to mitigate climate change.”</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Not doing anything will be more costly (i.e.: increased insurance costs, loss of insurance, higher food prices, loss of infrastructure, etc.)</a:t>
            </a:r>
          </a:p>
          <a:p>
            <a:pPr marL="400050" indent="-400050">
              <a:buFont typeface="Courier New" panose="02070309020205020404" pitchFamily="49" charset="0"/>
              <a:buChar char="o"/>
            </a:pP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15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B909-AFA5-1FC7-5251-A0D16AE2CC5B}"/>
              </a:ext>
            </a:extLst>
          </p:cNvPr>
          <p:cNvSpPr>
            <a:spLocks noGrp="1"/>
          </p:cNvSpPr>
          <p:nvPr>
            <p:ph type="title"/>
          </p:nvPr>
        </p:nvSpPr>
        <p:spPr/>
        <p:txBody>
          <a:bodyPr/>
          <a:lstStyle/>
          <a:p>
            <a:pPr algn="ctr"/>
            <a:r>
              <a:rPr lang="en-US" b="1" dirty="0">
                <a:latin typeface="Arial" panose="020B0604020202020204" pitchFamily="34" charset="0"/>
                <a:ea typeface="Calibri" panose="020F0502020204030204" pitchFamily="34" charset="0"/>
                <a:cs typeface="Times New Roman" panose="02020603050405020304" pitchFamily="18" charset="0"/>
              </a:rPr>
              <a:t>WHAT YOU CAN DO</a:t>
            </a:r>
            <a:endParaRPr lang="en-US" b="1" dirty="0"/>
          </a:p>
        </p:txBody>
      </p:sp>
      <p:sp>
        <p:nvSpPr>
          <p:cNvPr id="3" name="Content Placeholder 2">
            <a:extLst>
              <a:ext uri="{FF2B5EF4-FFF2-40B4-BE49-F238E27FC236}">
                <a16:creationId xmlns:a16="http://schemas.microsoft.com/office/drawing/2014/main" id="{17297711-7459-CD5E-CE0E-6C665099CED1}"/>
              </a:ext>
            </a:extLst>
          </p:cNvPr>
          <p:cNvSpPr>
            <a:spLocks noGrp="1"/>
          </p:cNvSpPr>
          <p:nvPr>
            <p:ph idx="1"/>
          </p:nvPr>
        </p:nvSpPr>
        <p:spPr/>
        <p:txBody>
          <a:bodyPr>
            <a:normAutofit fontScale="92500" lnSpcReduction="20000"/>
          </a:bodyPr>
          <a:lstStyle/>
          <a:p>
            <a:pPr marL="342900" marR="0" lvl="0" indent="-342900">
              <a:lnSpc>
                <a:spcPct val="107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Consider your carbon footprint: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buFont typeface="Wingdings" panose="05000000000000000000" pitchFamily="2" charset="2"/>
              <a:buChar char="§"/>
            </a:pPr>
            <a:r>
              <a:rPr lang="en-US" b="0" i="0" dirty="0">
                <a:effectLst/>
                <a:latin typeface="Arial" panose="020B0604020202020204" pitchFamily="34" charset="0"/>
                <a:cs typeface="Arial" panose="020B0604020202020204" pitchFamily="34" charset="0"/>
              </a:rPr>
              <a:t>A carbon footprint is the total amount of greenhouse gases that are generated by our actions. The average carbon footprint for a person in the United States is 16 tons, one of the highest rates in the world. </a:t>
            </a:r>
            <a:r>
              <a:rPr lang="en-US" sz="1900" b="0" i="0" dirty="0">
                <a:effectLst/>
                <a:latin typeface="Arial" panose="020B0604020202020204" pitchFamily="34" charset="0"/>
                <a:cs typeface="Arial" panose="020B0604020202020204" pitchFamily="34" charset="0"/>
              </a:rPr>
              <a:t>(</a:t>
            </a:r>
            <a:r>
              <a:rPr lang="en-US" sz="1900" b="0" i="0" dirty="0">
                <a:effectLst/>
                <a:latin typeface="Arial" panose="020B0604020202020204" pitchFamily="34" charset="0"/>
                <a:cs typeface="Arial" panose="020B0604020202020204" pitchFamily="34" charset="0"/>
                <a:hlinkClick r:id="rId2"/>
              </a:rPr>
              <a:t>https://www.nature.org</a:t>
            </a:r>
            <a:r>
              <a:rPr lang="en-US" sz="1900" b="0" i="0" dirty="0">
                <a:effectLst/>
                <a:latin typeface="Arial" panose="020B0604020202020204" pitchFamily="34" charset="0"/>
                <a:cs typeface="Arial" panose="020B0604020202020204" pitchFamily="34" charset="0"/>
              </a:rPr>
              <a:t>)</a:t>
            </a:r>
          </a:p>
          <a:p>
            <a:pPr lvl="1">
              <a:lnSpc>
                <a:spcPct val="107000"/>
              </a:lnSpc>
              <a:spcBef>
                <a:spcPts val="0"/>
              </a:spcBef>
              <a:buFont typeface="Wingdings" panose="05000000000000000000"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Carbon footprint calculator: </a:t>
            </a:r>
            <a:r>
              <a:rPr lang="en-US" sz="1900" dirty="0">
                <a:latin typeface="Arial" panose="020B0604020202020204" pitchFamily="34" charset="0"/>
                <a:ea typeface="Calibri" panose="020F0502020204030204" pitchFamily="34" charset="0"/>
                <a:cs typeface="Arial" panose="020B0604020202020204" pitchFamily="34" charset="0"/>
                <a:hlinkClick r:id="rId3"/>
              </a:rPr>
              <a:t>https://www.nature.org/en-us/get-involved/how-to-help/carbon-footprint-calculator/</a:t>
            </a:r>
            <a:endParaRPr lang="en-US" sz="1900"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0"/>
              </a:spcBef>
              <a:buNone/>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Consider alternative sources of energy:</a:t>
            </a:r>
          </a:p>
          <a:p>
            <a:pPr marR="0" lvl="1">
              <a:lnSpc>
                <a:spcPct val="107000"/>
              </a:lnSpc>
              <a:spcBef>
                <a:spcPts val="0"/>
              </a:spcBef>
              <a:spcAft>
                <a:spcPts val="0"/>
              </a:spcAft>
              <a:buFont typeface="Wingdings" panose="05000000000000000000" pitchFamily="2"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Solar cells</a:t>
            </a:r>
          </a:p>
          <a:p>
            <a:pPr marR="0" lvl="1">
              <a:lnSpc>
                <a:spcPct val="107000"/>
              </a:lnSpc>
              <a:spcBef>
                <a:spcPts val="0"/>
              </a:spcBef>
              <a:spcAft>
                <a:spcPts val="0"/>
              </a:spcAft>
              <a:buFont typeface="Wingdings" panose="05000000000000000000" pitchFamily="2"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Wind generators</a:t>
            </a:r>
          </a:p>
          <a:p>
            <a:pPr marR="0" lvl="1">
              <a:lnSpc>
                <a:spcPct val="107000"/>
              </a:lnSpc>
              <a:spcBef>
                <a:spcPts val="0"/>
              </a:spcBef>
              <a:spcAft>
                <a:spcPts val="0"/>
              </a:spcAft>
              <a:buFont typeface="Wingdings" panose="05000000000000000000" pitchFamily="2"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Electric/hybrid cars</a:t>
            </a:r>
          </a:p>
          <a:p>
            <a:pPr marL="457200" marR="0" lvl="1" indent="0">
              <a:lnSpc>
                <a:spcPct val="107000"/>
              </a:lnSpc>
              <a:spcBef>
                <a:spcPts val="0"/>
              </a:spcBef>
              <a:spcAft>
                <a:spcPts val="0"/>
              </a:spcAft>
              <a:buNone/>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Be careful who you </a:t>
            </a:r>
            <a:r>
              <a:rPr lang="en-US" b="1" dirty="0">
                <a:effectLst/>
                <a:latin typeface="Arial" panose="020B0604020202020204" pitchFamily="34" charset="0"/>
                <a:ea typeface="Calibri" panose="020F0502020204030204" pitchFamily="34" charset="0"/>
                <a:cs typeface="Times New Roman" panose="02020603050405020304" pitchFamily="18" charset="0"/>
              </a:rPr>
              <a:t>vote</a:t>
            </a:r>
            <a:r>
              <a:rPr lang="en-US" dirty="0">
                <a:effectLst/>
                <a:latin typeface="Arial" panose="020B0604020202020204" pitchFamily="34" charset="0"/>
                <a:ea typeface="Calibri" panose="020F0502020204030204" pitchFamily="34" charset="0"/>
                <a:cs typeface="Times New Roman" panose="02020603050405020304" pitchFamily="18" charset="0"/>
              </a:rPr>
              <a:t> for in all elections (local, state &amp; federal).</a:t>
            </a:r>
          </a:p>
          <a:p>
            <a:endParaRPr lang="en-US" dirty="0"/>
          </a:p>
        </p:txBody>
      </p:sp>
    </p:spTree>
    <p:extLst>
      <p:ext uri="{BB962C8B-B14F-4D97-AF65-F5344CB8AC3E}">
        <p14:creationId xmlns:p14="http://schemas.microsoft.com/office/powerpoint/2010/main" val="292910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FFB6-1585-30F5-8D1F-007E02B52C78}"/>
              </a:ext>
            </a:extLst>
          </p:cNvPr>
          <p:cNvSpPr>
            <a:spLocks noGrp="1"/>
          </p:cNvSpPr>
          <p:nvPr>
            <p:ph type="title"/>
          </p:nvPr>
        </p:nvSpPr>
        <p:spPr>
          <a:xfrm>
            <a:off x="838200" y="365126"/>
            <a:ext cx="10515600" cy="1267732"/>
          </a:xfrm>
        </p:spPr>
        <p:txBody>
          <a:bodyPr>
            <a:normAutofit/>
          </a:bodyPr>
          <a:lstStyle/>
          <a:p>
            <a:pPr algn="ctr"/>
            <a:r>
              <a:rPr lang="en-US" b="1" dirty="0">
                <a:latin typeface="Arial" panose="020B0604020202020204" pitchFamily="34" charset="0"/>
                <a:ea typeface="Calibri" panose="020F0502020204030204" pitchFamily="34" charset="0"/>
                <a:cs typeface="Times New Roman" panose="02020603050405020304" pitchFamily="18" charset="0"/>
              </a:rPr>
              <a:t>PAST CLIMATE CHANGE</a:t>
            </a:r>
            <a:endParaRPr lang="en-US" b="1" dirty="0"/>
          </a:p>
        </p:txBody>
      </p:sp>
      <p:sp>
        <p:nvSpPr>
          <p:cNvPr id="3" name="Content Placeholder 2">
            <a:extLst>
              <a:ext uri="{FF2B5EF4-FFF2-40B4-BE49-F238E27FC236}">
                <a16:creationId xmlns:a16="http://schemas.microsoft.com/office/drawing/2014/main" id="{828E6580-0F7E-DFAD-ACDD-395191149C01}"/>
              </a:ext>
            </a:extLst>
          </p:cNvPr>
          <p:cNvSpPr>
            <a:spLocks noGrp="1"/>
          </p:cNvSpPr>
          <p:nvPr>
            <p:ph idx="1"/>
          </p:nvPr>
        </p:nvSpPr>
        <p:spPr/>
        <p:txBody>
          <a:bodyPr/>
          <a:lstStyle/>
          <a:p>
            <a:pPr marL="0" marR="0" indent="0">
              <a:lnSpc>
                <a:spcPct val="107000"/>
              </a:lnSpc>
              <a:spcBef>
                <a:spcPts val="0"/>
              </a:spcBef>
              <a:spcAft>
                <a:spcPts val="0"/>
              </a:spcAft>
              <a:buNone/>
            </a:pPr>
            <a:r>
              <a:rPr lang="en-US" dirty="0">
                <a:latin typeface="Arial" panose="020B0604020202020204" pitchFamily="34" charset="0"/>
                <a:ea typeface="Calibri" panose="020F0502020204030204" pitchFamily="34" charset="0"/>
                <a:cs typeface="Times New Roman" panose="02020603050405020304" pitchFamily="18" charset="0"/>
              </a:rPr>
              <a:t>The Earth’s climate has changed numerous times in the geologic past, and 5 times it caused mass extinctions. Climate change in the past has been influenced by several different events:</a:t>
            </a:r>
          </a:p>
          <a:p>
            <a:pPr marL="0" marR="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Changes in the sun’s output</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Changes in the earth’s orbit</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Meteors impacting the Earth</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Natural changes in greenhouse gases levels </a:t>
            </a:r>
          </a:p>
          <a:p>
            <a:endParaRPr lang="en-US" dirty="0"/>
          </a:p>
        </p:txBody>
      </p:sp>
    </p:spTree>
    <p:extLst>
      <p:ext uri="{BB962C8B-B14F-4D97-AF65-F5344CB8AC3E}">
        <p14:creationId xmlns:p14="http://schemas.microsoft.com/office/powerpoint/2010/main" val="4112677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A361-FAF3-B388-98D3-8C6C50D8DA8C}"/>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RECOMMENDED WEBSITES</a:t>
            </a:r>
          </a:p>
        </p:txBody>
      </p:sp>
      <p:sp>
        <p:nvSpPr>
          <p:cNvPr id="3" name="Content Placeholder 2">
            <a:extLst>
              <a:ext uri="{FF2B5EF4-FFF2-40B4-BE49-F238E27FC236}">
                <a16:creationId xmlns:a16="http://schemas.microsoft.com/office/drawing/2014/main" id="{5A17B7FE-843D-AE6F-B842-6BBE9A959F47}"/>
              </a:ext>
            </a:extLst>
          </p:cNvPr>
          <p:cNvSpPr>
            <a:spLocks noGrp="1"/>
          </p:cNvSpPr>
          <p:nvPr>
            <p:ph idx="1"/>
          </p:nvPr>
        </p:nvSpPr>
        <p:spPr>
          <a:xfrm>
            <a:off x="496111" y="1825625"/>
            <a:ext cx="11138170" cy="4351338"/>
          </a:xfrm>
        </p:spPr>
        <p:txBody>
          <a:bodyPr/>
          <a:lstStyle/>
          <a:p>
            <a:r>
              <a:rPr lang="en-US" b="0" i="0" dirty="0">
                <a:solidFill>
                  <a:srgbClr val="202124"/>
                </a:solidFill>
                <a:effectLst/>
                <a:latin typeface="Roboto" panose="02000000000000000000" pitchFamily="2" charset="0"/>
              </a:rPr>
              <a:t>National Aeronautics and Space Administration (</a:t>
            </a:r>
            <a:r>
              <a:rPr lang="en-US" dirty="0">
                <a:latin typeface="Arial" panose="020B0604020202020204" pitchFamily="34" charset="0"/>
                <a:cs typeface="Arial" panose="020B0604020202020204" pitchFamily="34" charset="0"/>
              </a:rPr>
              <a:t>NASA): </a:t>
            </a:r>
          </a:p>
          <a:p>
            <a:pPr marL="457200" lvl="1" indent="0">
              <a:buNone/>
            </a:pPr>
            <a:r>
              <a:rPr lang="en-US" dirty="0">
                <a:latin typeface="Arial" panose="020B0604020202020204" pitchFamily="34" charset="0"/>
                <a:cs typeface="Arial" panose="020B0604020202020204" pitchFamily="34" charset="0"/>
                <a:hlinkClick r:id="rId2"/>
              </a:rPr>
              <a:t>https://climate.nasa.gov/</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Environmental Protection Agency (EPA):</a:t>
            </a:r>
          </a:p>
          <a:p>
            <a:pPr marL="457200" lvl="1" indent="0">
              <a:buNone/>
            </a:pPr>
            <a:r>
              <a:rPr lang="en-US" dirty="0">
                <a:latin typeface="Arial" panose="020B0604020202020204" pitchFamily="34" charset="0"/>
                <a:cs typeface="Arial" panose="020B0604020202020204" pitchFamily="34" charset="0"/>
                <a:hlinkClick r:id="rId3"/>
              </a:rPr>
              <a:t>https://www.epa.gov/climate-change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United States Geological Survey (USGS):</a:t>
            </a:r>
          </a:p>
          <a:p>
            <a:pPr marL="457200" lvl="1" indent="0">
              <a:buNone/>
            </a:pPr>
            <a:r>
              <a:rPr lang="en-US" dirty="0">
                <a:latin typeface="Arial" panose="020B0604020202020204" pitchFamily="34" charset="0"/>
                <a:cs typeface="Arial" panose="020B0604020202020204" pitchFamily="34" charset="0"/>
                <a:hlinkClick r:id="rId4"/>
              </a:rPr>
              <a:t>www.usgs.gov/science/science-explorer/climate</a:t>
            </a:r>
            <a:endParaRPr lang="en-US" dirty="0">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Skeptical Science: </a:t>
            </a:r>
          </a:p>
          <a:p>
            <a:pPr marL="457200" lvl="1" indent="0">
              <a:buNone/>
            </a:pPr>
            <a:r>
              <a:rPr lang="en-US" b="0" i="0" dirty="0">
                <a:effectLst/>
                <a:latin typeface="Arial" panose="020B0604020202020204" pitchFamily="34" charset="0"/>
                <a:cs typeface="Arial" panose="020B0604020202020204" pitchFamily="34" charset="0"/>
                <a:hlinkClick r:id="rId5"/>
              </a:rPr>
              <a:t>https://skepticalscience.com/</a:t>
            </a:r>
            <a:endParaRPr lang="en-US" b="0" i="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983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3085-15AE-4F9B-BEDC-D5BC2FC454DF}"/>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AE900765-6DB7-4CA8-91EE-CCA33ACD6373}"/>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Information and graphics: climate.nasa.gov</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Title photograph: USGS.gov</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Others as noted.</a:t>
            </a:r>
          </a:p>
          <a:p>
            <a:endParaRPr lang="en-US" dirty="0"/>
          </a:p>
        </p:txBody>
      </p:sp>
    </p:spTree>
    <p:extLst>
      <p:ext uri="{BB962C8B-B14F-4D97-AF65-F5344CB8AC3E}">
        <p14:creationId xmlns:p14="http://schemas.microsoft.com/office/powerpoint/2010/main" val="163219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6EDA-7AC1-90B6-F07D-02AB31BBD189}"/>
              </a:ext>
            </a:extLst>
          </p:cNvPr>
          <p:cNvSpPr>
            <a:spLocks noGrp="1"/>
          </p:cNvSpPr>
          <p:nvPr>
            <p:ph type="title"/>
          </p:nvPr>
        </p:nvSpPr>
        <p:spPr>
          <a:xfrm>
            <a:off x="838200" y="1355271"/>
            <a:ext cx="10515600" cy="3282043"/>
          </a:xfrm>
        </p:spPr>
        <p:txBody>
          <a:bodyPr>
            <a:normAutofit/>
          </a:bodyPr>
          <a:lstStyle/>
          <a:p>
            <a:pPr algn="ctr"/>
            <a:r>
              <a:rPr lang="en-US" dirty="0">
                <a:latin typeface="Arial" panose="020B0604020202020204" pitchFamily="34" charset="0"/>
                <a:ea typeface="Calibri" panose="020F0502020204030204" pitchFamily="34" charset="0"/>
                <a:cs typeface="Times New Roman" panose="02020603050405020304" pitchFamily="18" charset="0"/>
              </a:rPr>
              <a:t>Currently there is another event that causes climate change:</a:t>
            </a:r>
            <a:br>
              <a:rPr lang="en-US" dirty="0">
                <a:latin typeface="Arial" panose="020B0604020202020204" pitchFamily="34" charset="0"/>
                <a:ea typeface="Calibri" panose="020F0502020204030204" pitchFamily="34" charset="0"/>
                <a:cs typeface="Times New Roman" panose="02020603050405020304" pitchFamily="18" charset="0"/>
              </a:rPr>
            </a:br>
            <a:br>
              <a:rPr lang="en-US" dirty="0">
                <a:latin typeface="Arial" panose="020B0604020202020204" pitchFamily="34" charset="0"/>
                <a:ea typeface="Calibri" panose="020F0502020204030204" pitchFamily="34" charset="0"/>
                <a:cs typeface="Times New Roman" panose="02020603050405020304" pitchFamily="18" charset="0"/>
              </a:rPr>
            </a:br>
            <a:r>
              <a:rPr lang="en-US" dirty="0">
                <a:latin typeface="Arial" panose="020B0604020202020204" pitchFamily="34" charset="0"/>
                <a:ea typeface="Calibri" panose="020F0502020204030204" pitchFamily="34" charset="0"/>
                <a:cs typeface="Times New Roman" panose="02020603050405020304" pitchFamily="18" charset="0"/>
              </a:rPr>
              <a:t> </a:t>
            </a:r>
            <a:r>
              <a:rPr lang="en-US" sz="5300" dirty="0">
                <a:latin typeface="Arial" panose="020B0604020202020204" pitchFamily="34" charset="0"/>
                <a:ea typeface="Calibri" panose="020F0502020204030204" pitchFamily="34" charset="0"/>
                <a:cs typeface="Times New Roman" panose="02020603050405020304" pitchFamily="18" charset="0"/>
              </a:rPr>
              <a:t>HUMAN ACTIVITY</a:t>
            </a:r>
            <a:br>
              <a:rPr lang="en-US" dirty="0">
                <a:latin typeface="Arial" panose="020B060402020202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84203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8969-45A4-6C27-F296-C0BF265292B7}"/>
              </a:ext>
            </a:extLst>
          </p:cNvPr>
          <p:cNvSpPr>
            <a:spLocks noGrp="1"/>
          </p:cNvSpPr>
          <p:nvPr>
            <p:ph type="title"/>
          </p:nvPr>
        </p:nvSpPr>
        <p:spPr/>
        <p:txBody>
          <a:bodyPr>
            <a:normAutofit fontScale="90000"/>
          </a:bodyPr>
          <a:lstStyle/>
          <a:p>
            <a:pPr algn="ctr"/>
            <a:br>
              <a:rPr lang="en-US" sz="1000" dirty="0">
                <a:latin typeface="Arial" panose="020B0604020202020204" pitchFamily="34" charset="0"/>
                <a:ea typeface="Calibri" panose="020F0502020204030204" pitchFamily="34" charset="0"/>
                <a:cs typeface="Times New Roman" panose="02020603050405020304" pitchFamily="18" charset="0"/>
              </a:rPr>
            </a:br>
            <a:br>
              <a:rPr lang="en-US" sz="1000" dirty="0">
                <a:latin typeface="Arial" panose="020B0604020202020204" pitchFamily="34" charset="0"/>
                <a:ea typeface="Calibri" panose="020F0502020204030204" pitchFamily="34" charset="0"/>
                <a:cs typeface="Times New Roman" panose="02020603050405020304" pitchFamily="18" charset="0"/>
              </a:rPr>
            </a:br>
            <a:br>
              <a:rPr lang="en-US" sz="1000" dirty="0">
                <a:latin typeface="Arial" panose="020B0604020202020204" pitchFamily="34" charset="0"/>
                <a:ea typeface="Calibri" panose="020F0502020204030204" pitchFamily="34" charset="0"/>
                <a:cs typeface="Times New Roman" panose="02020603050405020304" pitchFamily="18" charset="0"/>
              </a:rPr>
            </a:br>
            <a:br>
              <a:rPr lang="en-US" sz="1000" dirty="0">
                <a:latin typeface="Arial" panose="020B0604020202020204" pitchFamily="34" charset="0"/>
                <a:ea typeface="Calibri" panose="020F0502020204030204" pitchFamily="34" charset="0"/>
                <a:cs typeface="Times New Roman" panose="02020603050405020304" pitchFamily="18" charset="0"/>
              </a:rPr>
            </a:br>
            <a:r>
              <a:rPr lang="en-US" sz="4900" b="1" dirty="0">
                <a:latin typeface="Arial" panose="020B0604020202020204" pitchFamily="34" charset="0"/>
                <a:ea typeface="Calibri" panose="020F0502020204030204" pitchFamily="34" charset="0"/>
                <a:cs typeface="Times New Roman" panose="02020603050405020304" pitchFamily="18" charset="0"/>
              </a:rPr>
              <a:t>CURRENT POTENTIAL CAUSES OF </a:t>
            </a:r>
            <a:br>
              <a:rPr lang="en-US" sz="4900" b="1" dirty="0">
                <a:latin typeface="Arial" panose="020B0604020202020204" pitchFamily="34" charset="0"/>
                <a:ea typeface="Calibri" panose="020F0502020204030204" pitchFamily="34" charset="0"/>
                <a:cs typeface="Times New Roman" panose="02020603050405020304" pitchFamily="18" charset="0"/>
              </a:rPr>
            </a:br>
            <a:r>
              <a:rPr lang="en-US" sz="4900" b="1" dirty="0">
                <a:latin typeface="Arial" panose="020B0604020202020204" pitchFamily="34" charset="0"/>
                <a:ea typeface="Calibri" panose="020F0502020204030204" pitchFamily="34" charset="0"/>
                <a:cs typeface="Times New Roman" panose="02020603050405020304" pitchFamily="18" charset="0"/>
              </a:rPr>
              <a:t>CLIMATE CHANGE</a:t>
            </a:r>
            <a:br>
              <a:rPr lang="en-US" dirty="0">
                <a:latin typeface="Arial" panose="020B060402020202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F9EA0E5-DE97-0F1D-35A4-D5AAC32BB78D}"/>
              </a:ext>
            </a:extLst>
          </p:cNvPr>
          <p:cNvSpPr>
            <a:spLocks noGrp="1"/>
          </p:cNvSpPr>
          <p:nvPr>
            <p:ph idx="1"/>
          </p:nvPr>
        </p:nvSpPr>
        <p:spPr/>
        <p:txBody>
          <a:bodyPr>
            <a:normAutofit lnSpcReduction="10000"/>
          </a:bodyPr>
          <a:lstStyle/>
          <a:p>
            <a:pPr marL="0" marR="0" indent="0">
              <a:lnSpc>
                <a:spcPct val="107000"/>
              </a:lnSpc>
              <a:spcBef>
                <a:spcPts val="0"/>
              </a:spcBef>
              <a:spcAft>
                <a:spcPts val="0"/>
              </a:spcAft>
              <a:buNone/>
            </a:pPr>
            <a:r>
              <a:rPr lang="en-US" b="1" dirty="0">
                <a:latin typeface="Arial" panose="020B0604020202020204" pitchFamily="34" charset="0"/>
                <a:ea typeface="Calibri" panose="020F0502020204030204" pitchFamily="34" charset="0"/>
                <a:cs typeface="Times New Roman" panose="02020603050405020304" pitchFamily="18" charset="0"/>
              </a:rPr>
              <a:t>The Sun:</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Changes in output </a:t>
            </a:r>
          </a:p>
          <a:p>
            <a:pPr marL="0" marR="0" indent="0">
              <a:lnSpc>
                <a:spcPct val="107000"/>
              </a:lnSpc>
              <a:spcBef>
                <a:spcPts val="0"/>
              </a:spcBef>
              <a:spcAft>
                <a:spcPts val="0"/>
              </a:spcAft>
              <a:buNone/>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Arial" panose="020B0604020202020204" pitchFamily="34" charset="0"/>
                <a:ea typeface="Calibri" panose="020F0502020204030204" pitchFamily="34" charset="0"/>
                <a:cs typeface="Times New Roman" panose="02020603050405020304" pitchFamily="18" charset="0"/>
              </a:rPr>
              <a:t>The Earth:</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Changes in orbit (the Milankovitch cycles) which include:</a:t>
            </a:r>
          </a:p>
          <a:p>
            <a:pPr marL="742950" marR="0" lvl="1" indent="-28575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The shape of Earth’s orbit, known as </a:t>
            </a:r>
            <a:r>
              <a:rPr lang="en-US" sz="2800" b="1" dirty="0">
                <a:latin typeface="Arial" panose="020B0604020202020204" pitchFamily="34" charset="0"/>
                <a:ea typeface="Calibri" panose="020F0502020204030204" pitchFamily="34" charset="0"/>
                <a:cs typeface="Times New Roman" panose="02020603050405020304" pitchFamily="18" charset="0"/>
              </a:rPr>
              <a:t>eccentricity</a:t>
            </a:r>
            <a:r>
              <a:rPr lang="en-US" sz="2800" dirty="0">
                <a:latin typeface="Arial" panose="020B060402020202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The angle Earth’s axis is tilted with respect to Earth’s orbital plane, known as </a:t>
            </a:r>
            <a:r>
              <a:rPr lang="en-US" sz="2800" b="1" dirty="0">
                <a:latin typeface="Arial" panose="020B0604020202020204" pitchFamily="34" charset="0"/>
                <a:ea typeface="Calibri" panose="020F0502020204030204" pitchFamily="34" charset="0"/>
                <a:cs typeface="Times New Roman" panose="02020603050405020304" pitchFamily="18" charset="0"/>
              </a:rPr>
              <a:t>obliquity</a:t>
            </a:r>
            <a:r>
              <a:rPr lang="en-US" sz="2800" dirty="0">
                <a:latin typeface="Arial" panose="020B0604020202020204" pitchFamily="34" charset="0"/>
                <a:ea typeface="Calibri" panose="020F0502020204030204" pitchFamily="34" charset="0"/>
                <a:cs typeface="Times New Roman" panose="02020603050405020304" pitchFamily="18" charset="0"/>
              </a:rPr>
              <a:t>; and</a:t>
            </a:r>
          </a:p>
          <a:p>
            <a:pPr marL="742950" marR="0" lvl="1" indent="-285750">
              <a:lnSpc>
                <a:spcPct val="107000"/>
              </a:lnSpc>
              <a:spcBef>
                <a:spcPts val="0"/>
              </a:spcBef>
              <a:spcAft>
                <a:spcPts val="0"/>
              </a:spcAft>
              <a:buFont typeface="Courier New" panose="02070309020205020404" pitchFamily="49" charset="0"/>
              <a:buChar char="o"/>
            </a:pPr>
            <a:r>
              <a:rPr lang="en-US" sz="2800" dirty="0">
                <a:latin typeface="Arial" panose="020B0604020202020204" pitchFamily="34" charset="0"/>
                <a:ea typeface="Calibri" panose="020F0502020204030204" pitchFamily="34" charset="0"/>
                <a:cs typeface="Times New Roman" panose="02020603050405020304" pitchFamily="18" charset="0"/>
              </a:rPr>
              <a:t>The direction Earth’s axis of rotation is pointed, known as </a:t>
            </a:r>
            <a:r>
              <a:rPr lang="en-US" sz="2800" b="1" dirty="0">
                <a:latin typeface="Arial" panose="020B0604020202020204" pitchFamily="34" charset="0"/>
                <a:ea typeface="Calibri" panose="020F0502020204030204" pitchFamily="34" charset="0"/>
                <a:cs typeface="Times New Roman" panose="02020603050405020304" pitchFamily="18" charset="0"/>
              </a:rPr>
              <a:t>precession</a:t>
            </a:r>
            <a:r>
              <a:rPr lang="en-US" sz="2800" dirty="0">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20261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3_eccentricity_with_border">
            <a:hlinkClick r:id="" action="ppaction://media"/>
            <a:extLst>
              <a:ext uri="{FF2B5EF4-FFF2-40B4-BE49-F238E27FC236}">
                <a16:creationId xmlns:a16="http://schemas.microsoft.com/office/drawing/2014/main" id="{B9B49AD5-6A5A-6AE2-98C0-A903D77A9A43}"/>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2312276" y="522287"/>
            <a:ext cx="7750175" cy="5813425"/>
          </a:xfrm>
        </p:spPr>
      </p:pic>
    </p:spTree>
    <p:extLst>
      <p:ext uri="{BB962C8B-B14F-4D97-AF65-F5344CB8AC3E}">
        <p14:creationId xmlns:p14="http://schemas.microsoft.com/office/powerpoint/2010/main" val="17142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6_obliquity_with_border">
            <a:hlinkClick r:id="" action="ppaction://media"/>
            <a:extLst>
              <a:ext uri="{FF2B5EF4-FFF2-40B4-BE49-F238E27FC236}">
                <a16:creationId xmlns:a16="http://schemas.microsoft.com/office/drawing/2014/main" id="{9CD5A344-5462-F865-E453-0CD3791C4AFF}"/>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3280597" y="517525"/>
            <a:ext cx="5821362" cy="5822950"/>
          </a:xfrm>
        </p:spPr>
      </p:pic>
    </p:spTree>
    <p:extLst>
      <p:ext uri="{BB962C8B-B14F-4D97-AF65-F5344CB8AC3E}">
        <p14:creationId xmlns:p14="http://schemas.microsoft.com/office/powerpoint/2010/main" val="259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9_axial_precession">
            <a:hlinkClick r:id="" action="ppaction://media"/>
            <a:extLst>
              <a:ext uri="{FF2B5EF4-FFF2-40B4-BE49-F238E27FC236}">
                <a16:creationId xmlns:a16="http://schemas.microsoft.com/office/drawing/2014/main" id="{0813C671-2403-1FA0-7CB6-BCC8EE1C902B}"/>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2816772" y="538327"/>
            <a:ext cx="6007100" cy="6007100"/>
          </a:xfrm>
        </p:spPr>
      </p:pic>
    </p:spTree>
    <p:extLst>
      <p:ext uri="{BB962C8B-B14F-4D97-AF65-F5344CB8AC3E}">
        <p14:creationId xmlns:p14="http://schemas.microsoft.com/office/powerpoint/2010/main" val="245919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D8DE-7C36-C963-7800-7048386500AC}"/>
              </a:ext>
            </a:extLst>
          </p:cNvPr>
          <p:cNvSpPr>
            <a:spLocks noGrp="1"/>
          </p:cNvSpPr>
          <p:nvPr>
            <p:ph type="title"/>
          </p:nvPr>
        </p:nvSpPr>
        <p:spPr/>
        <p:txBody>
          <a:bodyPr>
            <a:normAutofit/>
          </a:bodyPr>
          <a:lstStyle/>
          <a:p>
            <a:pPr algn="ct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CURRENT POTENTIAL CAUSES OF </a:t>
            </a:r>
            <a:b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CLIMATE CHANGE</a:t>
            </a:r>
            <a:endParaRPr lang="en-US" b="1" dirty="0"/>
          </a:p>
        </p:txBody>
      </p:sp>
      <p:sp>
        <p:nvSpPr>
          <p:cNvPr id="3" name="Content Placeholder 2">
            <a:extLst>
              <a:ext uri="{FF2B5EF4-FFF2-40B4-BE49-F238E27FC236}">
                <a16:creationId xmlns:a16="http://schemas.microsoft.com/office/drawing/2014/main" id="{E9443961-BAF4-9289-5BB9-B4D7308DEE4A}"/>
              </a:ext>
            </a:extLst>
          </p:cNvPr>
          <p:cNvSpPr>
            <a:spLocks noGrp="1"/>
          </p:cNvSpPr>
          <p:nvPr>
            <p:ph idx="1"/>
          </p:nvPr>
        </p:nvSpPr>
        <p:spPr/>
        <p:txBody>
          <a:bodyPr>
            <a:normAutofit lnSpcReduction="10000"/>
          </a:bodyPr>
          <a:lstStyle/>
          <a:p>
            <a:pPr marL="0" marR="0" indent="0">
              <a:lnSpc>
                <a:spcPct val="107000"/>
              </a:lnSpc>
              <a:spcBef>
                <a:spcPts val="0"/>
              </a:spcBef>
              <a:spcAft>
                <a:spcPts val="0"/>
              </a:spcAft>
              <a:buNone/>
            </a:pPr>
            <a:r>
              <a:rPr lang="en-US" b="1" dirty="0">
                <a:latin typeface="Arial" panose="020B0604020202020204" pitchFamily="34" charset="0"/>
                <a:ea typeface="Calibri" panose="020F0502020204030204" pitchFamily="34" charset="0"/>
                <a:cs typeface="Times New Roman" panose="02020603050405020304" pitchFamily="18" charset="0"/>
              </a:rPr>
              <a:t>Meteor impacts:</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Results in decreased global temperatures due to material being ejected into the atmosphere.</a:t>
            </a:r>
          </a:p>
          <a:p>
            <a:pPr marL="0" marR="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Arial" panose="020B0604020202020204" pitchFamily="34" charset="0"/>
                <a:ea typeface="Calibri" panose="020F0502020204030204" pitchFamily="34" charset="0"/>
                <a:cs typeface="Times New Roman" panose="02020603050405020304" pitchFamily="18" charset="0"/>
              </a:rPr>
              <a:t>Greenhouse gases </a:t>
            </a:r>
            <a:r>
              <a:rPr lang="en-US" dirty="0">
                <a:latin typeface="Arial" panose="020B0604020202020204" pitchFamily="34" charset="0"/>
                <a:ea typeface="Calibri" panose="020F0502020204030204" pitchFamily="34" charset="0"/>
                <a:cs typeface="Times New Roman" panose="02020603050405020304" pitchFamily="18" charset="0"/>
              </a:rPr>
              <a:t>(increases global temperatures)</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Carbon dioxide</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Methane</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Nitrous Oxide</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Chlorofluorocarbons (human created)</a:t>
            </a: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Water vapor</a:t>
            </a:r>
          </a:p>
          <a:p>
            <a:pPr marL="342900" marR="0" lvl="0" indent="-342900">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81804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1677</TotalTime>
  <Words>1250</Words>
  <Application>Microsoft Office PowerPoint</Application>
  <PresentationFormat>Widescreen</PresentationFormat>
  <Paragraphs>162</Paragraphs>
  <Slides>31</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Calibri Light</vt:lpstr>
      <vt:lpstr>Courier New</vt:lpstr>
      <vt:lpstr>Roboto</vt:lpstr>
      <vt:lpstr>Symbol</vt:lpstr>
      <vt:lpstr>Times New Roman</vt:lpstr>
      <vt:lpstr>Wingdings</vt:lpstr>
      <vt:lpstr>Office Theme</vt:lpstr>
      <vt:lpstr>CLIMATE CHANGE</vt:lpstr>
      <vt:lpstr>DEFINITIONS</vt:lpstr>
      <vt:lpstr>PAST CLIMATE CHANGE</vt:lpstr>
      <vt:lpstr>Currently there is another event that causes climate change:   HUMAN ACTIVITY </vt:lpstr>
      <vt:lpstr>    CURRENT POTENTIAL CAUSES OF  CLIMATE CHANGE </vt:lpstr>
      <vt:lpstr>PowerPoint Presentation</vt:lpstr>
      <vt:lpstr>PowerPoint Presentation</vt:lpstr>
      <vt:lpstr>PowerPoint Presentation</vt:lpstr>
      <vt:lpstr>CURRENT POTENTIAL CAUSES OF  CLIMATE CHANGE</vt:lpstr>
      <vt:lpstr>PowerPoint Presentation</vt:lpstr>
      <vt:lpstr>CURRENT POTENTIAL CAUSES OF  CLIMATE CHANGE</vt:lpstr>
      <vt:lpstr>WHAT IS CAUSING THE CURRENT CLIMATE CHANGE? </vt:lpstr>
      <vt:lpstr>WHAT IS CAUSING THE CURRENT CLIMATE CHANGE?</vt:lpstr>
      <vt:lpstr>WHAT IS CAUSING THE CURRENT CLIMATE CHANGE?</vt:lpstr>
      <vt:lpstr>CARBON DIOXIDE LEVELS AT  MAUNA LOA, HAWAII</vt:lpstr>
      <vt:lpstr>WORLD POPULATION GROWTH (Notice the similarity with the previous graph)</vt:lpstr>
      <vt:lpstr>EFFECTS OF CLIMATE CHANGE</vt:lpstr>
      <vt:lpstr>GLOBAL TEMPERATURE</vt:lpstr>
      <vt:lpstr>ANTARCTICA ICE SHEET</vt:lpstr>
      <vt:lpstr>GREENLAND ICE SHEET</vt:lpstr>
      <vt:lpstr>ARCTIC SEA ICE MINIMUM EXTENT</vt:lpstr>
      <vt:lpstr>SEA LEVEL (caused by the melting of land ice)</vt:lpstr>
      <vt:lpstr>EFFECTS OF CLIMATE CHANGE</vt:lpstr>
      <vt:lpstr>SOLUTIONS</vt:lpstr>
      <vt:lpstr>MITIGATION</vt:lpstr>
      <vt:lpstr>DEFORESTATION </vt:lpstr>
      <vt:lpstr>ADAPTION</vt:lpstr>
      <vt:lpstr>RESPONSE TO CLIMATE CHANGE DIS-BELIEVERS</vt:lpstr>
      <vt:lpstr>WHAT YOU CAN DO</vt:lpstr>
      <vt:lpstr>RECOMMENDED WEBSITES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Drosendahl</dc:creator>
  <cp:lastModifiedBy>Joe Drosendahl</cp:lastModifiedBy>
  <cp:revision>41</cp:revision>
  <dcterms:created xsi:type="dcterms:W3CDTF">2023-07-20T21:07:52Z</dcterms:created>
  <dcterms:modified xsi:type="dcterms:W3CDTF">2023-09-15T14:40:54Z</dcterms:modified>
</cp:coreProperties>
</file>